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Default Extension="vml" ContentType="application/vnd.openxmlformats-officedocument.vmlDrawing"/>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49"/>
  </p:notesMasterIdLst>
  <p:handoutMasterIdLst>
    <p:handoutMasterId r:id="rId50"/>
  </p:handoutMasterIdLst>
  <p:sldIdLst>
    <p:sldId id="257" r:id="rId2"/>
    <p:sldId id="308" r:id="rId3"/>
    <p:sldId id="309" r:id="rId4"/>
    <p:sldId id="311" r:id="rId5"/>
    <p:sldId id="312" r:id="rId6"/>
    <p:sldId id="313" r:id="rId7"/>
    <p:sldId id="314" r:id="rId8"/>
    <p:sldId id="315" r:id="rId9"/>
    <p:sldId id="316" r:id="rId10"/>
    <p:sldId id="318" r:id="rId11"/>
    <p:sldId id="317" r:id="rId12"/>
    <p:sldId id="319" r:id="rId13"/>
    <p:sldId id="320" r:id="rId14"/>
    <p:sldId id="321" r:id="rId15"/>
    <p:sldId id="322" r:id="rId16"/>
    <p:sldId id="323" r:id="rId17"/>
    <p:sldId id="324" r:id="rId18"/>
    <p:sldId id="325" r:id="rId19"/>
    <p:sldId id="326" r:id="rId20"/>
    <p:sldId id="327" r:id="rId21"/>
    <p:sldId id="328" r:id="rId22"/>
    <p:sldId id="329" r:id="rId23"/>
    <p:sldId id="330" r:id="rId24"/>
    <p:sldId id="331" r:id="rId25"/>
    <p:sldId id="332" r:id="rId26"/>
    <p:sldId id="333" r:id="rId27"/>
    <p:sldId id="334" r:id="rId28"/>
    <p:sldId id="335" r:id="rId29"/>
    <p:sldId id="336" r:id="rId30"/>
    <p:sldId id="337" r:id="rId31"/>
    <p:sldId id="338" r:id="rId32"/>
    <p:sldId id="339" r:id="rId33"/>
    <p:sldId id="340" r:id="rId34"/>
    <p:sldId id="341" r:id="rId35"/>
    <p:sldId id="342" r:id="rId36"/>
    <p:sldId id="343" r:id="rId37"/>
    <p:sldId id="344" r:id="rId38"/>
    <p:sldId id="345" r:id="rId39"/>
    <p:sldId id="346" r:id="rId40"/>
    <p:sldId id="347" r:id="rId41"/>
    <p:sldId id="348" r:id="rId42"/>
    <p:sldId id="349" r:id="rId43"/>
    <p:sldId id="350" r:id="rId44"/>
    <p:sldId id="351" r:id="rId45"/>
    <p:sldId id="352" r:id="rId46"/>
    <p:sldId id="353" r:id="rId47"/>
    <p:sldId id="354" r:id="rId48"/>
  </p:sldIdLst>
  <p:sldSz cx="9144000" cy="6858000" type="screen4x3"/>
  <p:notesSz cx="6834188" cy="99790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21D303"/>
    <a:srgbClr val="4FE703"/>
    <a:srgbClr val="FF0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15620"/>
    <p:restoredTop sz="96473" autoAdjust="0"/>
  </p:normalViewPr>
  <p:slideViewPr>
    <p:cSldViewPr>
      <p:cViewPr>
        <p:scale>
          <a:sx n="77" d="100"/>
          <a:sy n="77" d="100"/>
        </p:scale>
        <p:origin x="-858" y="3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plotArea>
      <c:layout>
        <c:manualLayout>
          <c:layoutTarget val="inner"/>
          <c:xMode val="edge"/>
          <c:yMode val="edge"/>
          <c:x val="9.8571741032371027E-2"/>
          <c:y val="5.1400554097404488E-2"/>
          <c:w val="0.82543657042869634"/>
          <c:h val="0.79822506561679785"/>
        </c:manualLayout>
      </c:layout>
      <c:scatterChart>
        <c:scatterStyle val="lineMarker"/>
        <c:ser>
          <c:idx val="0"/>
          <c:order val="0"/>
          <c:spPr>
            <a:ln w="28575">
              <a:noFill/>
            </a:ln>
          </c:spPr>
          <c:xVal>
            <c:numRef>
              <c:f>Sheet1!$B$2:$B$11</c:f>
              <c:numCache>
                <c:formatCode>General</c:formatCode>
                <c:ptCount val="10"/>
                <c:pt idx="0">
                  <c:v>2</c:v>
                </c:pt>
                <c:pt idx="1">
                  <c:v>3</c:v>
                </c:pt>
                <c:pt idx="2">
                  <c:v>1</c:v>
                </c:pt>
                <c:pt idx="3">
                  <c:v>7</c:v>
                </c:pt>
                <c:pt idx="4">
                  <c:v>6</c:v>
                </c:pt>
                <c:pt idx="5">
                  <c:v>8</c:v>
                </c:pt>
                <c:pt idx="6">
                  <c:v>4</c:v>
                </c:pt>
                <c:pt idx="7">
                  <c:v>1</c:v>
                </c:pt>
                <c:pt idx="8">
                  <c:v>2</c:v>
                </c:pt>
                <c:pt idx="9">
                  <c:v>5</c:v>
                </c:pt>
              </c:numCache>
            </c:numRef>
          </c:xVal>
          <c:yVal>
            <c:numRef>
              <c:f>Sheet1!$C$2:$C$11</c:f>
              <c:numCache>
                <c:formatCode>General</c:formatCode>
                <c:ptCount val="10"/>
                <c:pt idx="0">
                  <c:v>72</c:v>
                </c:pt>
                <c:pt idx="1">
                  <c:v>99</c:v>
                </c:pt>
                <c:pt idx="2">
                  <c:v>65</c:v>
                </c:pt>
                <c:pt idx="3">
                  <c:v>138</c:v>
                </c:pt>
                <c:pt idx="4">
                  <c:v>170</c:v>
                </c:pt>
                <c:pt idx="5">
                  <c:v>140</c:v>
                </c:pt>
                <c:pt idx="6">
                  <c:v>114</c:v>
                </c:pt>
                <c:pt idx="7">
                  <c:v>83</c:v>
                </c:pt>
                <c:pt idx="8">
                  <c:v>101</c:v>
                </c:pt>
                <c:pt idx="9">
                  <c:v>110</c:v>
                </c:pt>
              </c:numCache>
            </c:numRef>
          </c:yVal>
        </c:ser>
        <c:axId val="148055552"/>
        <c:axId val="148057088"/>
      </c:scatterChart>
      <c:valAx>
        <c:axId val="148055552"/>
        <c:scaling>
          <c:orientation val="minMax"/>
        </c:scaling>
        <c:axPos val="b"/>
        <c:numFmt formatCode="General" sourceLinked="1"/>
        <c:tickLblPos val="nextTo"/>
        <c:txPr>
          <a:bodyPr/>
          <a:lstStyle/>
          <a:p>
            <a:pPr>
              <a:defRPr sz="1600"/>
            </a:pPr>
            <a:endParaRPr lang="en-US"/>
          </a:p>
        </c:txPr>
        <c:crossAx val="148057088"/>
        <c:crosses val="autoZero"/>
        <c:crossBetween val="midCat"/>
      </c:valAx>
      <c:valAx>
        <c:axId val="148057088"/>
        <c:scaling>
          <c:orientation val="minMax"/>
        </c:scaling>
        <c:axPos val="l"/>
        <c:majorGridlines/>
        <c:numFmt formatCode="General" sourceLinked="1"/>
        <c:tickLblPos val="nextTo"/>
        <c:txPr>
          <a:bodyPr/>
          <a:lstStyle/>
          <a:p>
            <a:pPr>
              <a:defRPr sz="1400"/>
            </a:pPr>
            <a:endParaRPr lang="en-US"/>
          </a:p>
        </c:txPr>
        <c:crossAx val="148055552"/>
        <c:crosses val="autoZero"/>
        <c:crossBetween val="midCat"/>
      </c:valAx>
    </c:plotArea>
    <c:plotVisOnly val="1"/>
  </c:chart>
  <c:externalData r:id="rId1"/>
</c:chartSpace>
</file>

<file path=ppt/drawings/_rels/vmlDrawing1.v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 Id="rId5" Type="http://schemas.openxmlformats.org/officeDocument/2006/relationships/image" Target="../media/image6.wmf"/><Relationship Id="rId4" Type="http://schemas.openxmlformats.org/officeDocument/2006/relationships/image" Target="../media/image5.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image" Target="../media/image18.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image" Target="../media/image25.w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image" Target="../media/image28.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image" Target="../media/image33.wmf"/><Relationship Id="rId1" Type="http://schemas.openxmlformats.org/officeDocument/2006/relationships/image" Target="../media/image3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image" Target="../media/image36.wmf"/><Relationship Id="rId1" Type="http://schemas.openxmlformats.org/officeDocument/2006/relationships/image" Target="../media/image35.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image" Target="../media/image36.wmf"/><Relationship Id="rId1" Type="http://schemas.openxmlformats.org/officeDocument/2006/relationships/image" Target="../media/image35.wmf"/></Relationships>
</file>

<file path=ppt/drawings/_rels/vmlDrawing22.vml.rels><?xml version="1.0" encoding="UTF-8" standalone="yes"?>
<Relationships xmlns="http://schemas.openxmlformats.org/package/2006/relationships"><Relationship Id="rId2" Type="http://schemas.openxmlformats.org/officeDocument/2006/relationships/image" Target="../media/image39.wmf"/><Relationship Id="rId1" Type="http://schemas.openxmlformats.org/officeDocument/2006/relationships/image" Target="../media/image38.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image" Target="../media/image12.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4.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image" Target="../media/image1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62275" cy="49847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71913" y="0"/>
            <a:ext cx="2960687" cy="498475"/>
          </a:xfrm>
          <a:prstGeom prst="rect">
            <a:avLst/>
          </a:prstGeom>
        </p:spPr>
        <p:txBody>
          <a:bodyPr vert="horz" lIns="91440" tIns="45720" rIns="91440" bIns="45720" rtlCol="0"/>
          <a:lstStyle>
            <a:lvl1pPr algn="r">
              <a:defRPr sz="1200"/>
            </a:lvl1pPr>
          </a:lstStyle>
          <a:p>
            <a:fld id="{31B7CFD1-97A1-43D2-AE3C-336901552713}" type="datetimeFigureOut">
              <a:rPr lang="en-US" smtClean="0"/>
              <a:pPr/>
              <a:t>10/2/2011</a:t>
            </a:fld>
            <a:endParaRPr lang="en-US"/>
          </a:p>
        </p:txBody>
      </p:sp>
      <p:sp>
        <p:nvSpPr>
          <p:cNvPr id="4" name="Footer Placeholder 3"/>
          <p:cNvSpPr>
            <a:spLocks noGrp="1"/>
          </p:cNvSpPr>
          <p:nvPr>
            <p:ph type="ftr" sz="quarter" idx="2"/>
          </p:nvPr>
        </p:nvSpPr>
        <p:spPr>
          <a:xfrm>
            <a:off x="0" y="9478963"/>
            <a:ext cx="2962275" cy="49847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71913" y="9478963"/>
            <a:ext cx="2960687" cy="498475"/>
          </a:xfrm>
          <a:prstGeom prst="rect">
            <a:avLst/>
          </a:prstGeom>
        </p:spPr>
        <p:txBody>
          <a:bodyPr vert="horz" lIns="91440" tIns="45720" rIns="91440" bIns="45720" rtlCol="0" anchor="b"/>
          <a:lstStyle>
            <a:lvl1pPr algn="r">
              <a:defRPr sz="1200"/>
            </a:lvl1pPr>
          </a:lstStyle>
          <a:p>
            <a:fld id="{D7352081-412A-4581-953F-83C525901E2B}"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61481" cy="49895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71125" y="0"/>
            <a:ext cx="2961481" cy="498951"/>
          </a:xfrm>
          <a:prstGeom prst="rect">
            <a:avLst/>
          </a:prstGeom>
        </p:spPr>
        <p:txBody>
          <a:bodyPr vert="horz" lIns="91440" tIns="45720" rIns="91440" bIns="45720" rtlCol="0"/>
          <a:lstStyle>
            <a:lvl1pPr algn="r">
              <a:defRPr sz="1200"/>
            </a:lvl1pPr>
          </a:lstStyle>
          <a:p>
            <a:fld id="{22854AD6-4354-4030-B128-F7EC6F76B6D4}" type="datetimeFigureOut">
              <a:rPr lang="en-US" smtClean="0"/>
              <a:pPr/>
              <a:t>10/2/2011</a:t>
            </a:fld>
            <a:endParaRPr lang="en-US"/>
          </a:p>
        </p:txBody>
      </p:sp>
      <p:sp>
        <p:nvSpPr>
          <p:cNvPr id="4" name="Slide Image Placeholder 3"/>
          <p:cNvSpPr>
            <a:spLocks noGrp="1" noRot="1" noChangeAspect="1"/>
          </p:cNvSpPr>
          <p:nvPr>
            <p:ph type="sldImg" idx="2"/>
          </p:nvPr>
        </p:nvSpPr>
        <p:spPr>
          <a:xfrm>
            <a:off x="922338" y="747713"/>
            <a:ext cx="4991100" cy="37433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3419" y="4740037"/>
            <a:ext cx="5467350" cy="449056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78342"/>
            <a:ext cx="2961481" cy="49895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71125" y="9478342"/>
            <a:ext cx="2961481" cy="498951"/>
          </a:xfrm>
          <a:prstGeom prst="rect">
            <a:avLst/>
          </a:prstGeom>
        </p:spPr>
        <p:txBody>
          <a:bodyPr vert="horz" lIns="91440" tIns="45720" rIns="91440" bIns="45720" rtlCol="0" anchor="b"/>
          <a:lstStyle>
            <a:lvl1pPr algn="r">
              <a:defRPr sz="1200"/>
            </a:lvl1pPr>
          </a:lstStyle>
          <a:p>
            <a:fld id="{5F905433-1937-4E5B-8D34-DD6D5A5CC307}"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23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24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25</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26</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27</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28</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29</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30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4</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31</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32</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33</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34</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35</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36</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37</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38</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39</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40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5</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41</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42</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43</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44</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45</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46</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47</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F56ED53-E17F-4117-AE73-53840B2175EC}" type="datetime1">
              <a:rPr lang="en-US" smtClean="0"/>
              <a:pPr/>
              <a:t>10/2/2011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0E37B65-5F13-4A95-9D92-2A074DC8855A}" type="datetime1">
              <a:rPr lang="en-US" smtClean="0"/>
              <a:pPr/>
              <a:t>10/2/2011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587DE2C-F9F0-4EA1-BAA4-49CB9E1E7DA6}" type="datetime1">
              <a:rPr lang="en-US" smtClean="0"/>
              <a:pPr/>
              <a:t>10/2/2011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255CF75-B00E-4761-A250-E0AD055339DB}" type="datetime1">
              <a:rPr lang="en-US" smtClean="0"/>
              <a:pPr/>
              <a:t>10/2/2011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11EF8A-C298-481D-9834-8F9B58C37868}" type="datetime1">
              <a:rPr lang="en-US" smtClean="0"/>
              <a:pPr/>
              <a:t>10/2/2011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C6D2CED-A6F8-454D-B64D-4ABA4F4D168F}" type="datetime1">
              <a:rPr lang="en-US" smtClean="0"/>
              <a:pPr/>
              <a:t>10/2/2011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BE1BF28-8A06-4FF1-9DEF-1605B7ADD2A3}" type="datetime1">
              <a:rPr lang="en-US" smtClean="0"/>
              <a:pPr/>
              <a:t>10/2/2011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39EE045-0949-4062-BD63-7026AFF566DD}" type="datetime1">
              <a:rPr lang="en-US" smtClean="0"/>
              <a:pPr/>
              <a:t>10/2/2011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D635D58-801A-4AC4-BBFE-FA47ECE8F06C}" type="datetime1">
              <a:rPr lang="en-US" smtClean="0"/>
              <a:pPr/>
              <a:t>10/2/2011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D8B0A58-9F05-4EC3-97E9-EFCF449FB421}" type="datetime1">
              <a:rPr lang="en-US" smtClean="0"/>
              <a:pPr/>
              <a:t>10/2/2011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EF2218B-1EA6-4425-92FA-0A782925E5CF}" type="datetime1">
              <a:rPr lang="en-US" smtClean="0"/>
              <a:pPr/>
              <a:t>10/2/2011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B823D2-7DD2-4769-9DD6-2CDD89E25B98}" type="datetime1">
              <a:rPr lang="en-US" smtClean="0"/>
              <a:pPr/>
              <a:t>10/2/2011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13CB69-C11B-4586-B2A4-1F995E80318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notesSlide" Target="../notesSlides/notesSlide9.xml"/><Relationship Id="rId7"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oleObject6.bin"/></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oleObject" Target="../embeddings/oleObject7.bin"/></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oleObject" Target="../embeddings/oleObject8.bin"/></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oleObject" Target="../embeddings/oleObject9.bin"/></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oleObject" Target="../embeddings/oleObject10.bin"/></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oleObject" Target="../embeddings/oleObject12.bin"/><Relationship Id="rId4" Type="http://schemas.openxmlformats.org/officeDocument/2006/relationships/oleObject" Target="../embeddings/oleObject11.bin"/></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vmlDrawing" Target="../drawings/vmlDrawing8.vml"/><Relationship Id="rId5" Type="http://schemas.openxmlformats.org/officeDocument/2006/relationships/oleObject" Target="../embeddings/oleObject14.bin"/><Relationship Id="rId4" Type="http://schemas.openxmlformats.org/officeDocument/2006/relationships/oleObject" Target="../embeddings/oleObject13.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vmlDrawing" Target="../drawings/vmlDrawing9.vml"/><Relationship Id="rId5" Type="http://schemas.openxmlformats.org/officeDocument/2006/relationships/oleObject" Target="../embeddings/oleObject16.bin"/><Relationship Id="rId4" Type="http://schemas.openxmlformats.org/officeDocument/2006/relationships/oleObject" Target="../embeddings/oleObject15.bin"/></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vmlDrawing" Target="../drawings/vmlDrawing10.vml"/><Relationship Id="rId5" Type="http://schemas.openxmlformats.org/officeDocument/2006/relationships/oleObject" Target="../embeddings/oleObject18.bin"/><Relationship Id="rId4" Type="http://schemas.openxmlformats.org/officeDocument/2006/relationships/oleObject" Target="../embeddings/oleObject17.bin"/></Relationships>
</file>

<file path=ppt/slides/_rels/slide34.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oleObject" Target="../embeddings/oleObject19.bin"/></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vmlDrawing" Target="../drawings/vmlDrawing12.vml"/><Relationship Id="rId4" Type="http://schemas.openxmlformats.org/officeDocument/2006/relationships/oleObject" Target="../embeddings/oleObject20.bin"/></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vmlDrawing" Target="../drawings/vmlDrawing13.vml"/><Relationship Id="rId4" Type="http://schemas.openxmlformats.org/officeDocument/2006/relationships/oleObject" Target="../embeddings/oleObject21.bin"/></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vmlDrawing" Target="../drawings/vmlDrawing14.vml"/><Relationship Id="rId4" Type="http://schemas.openxmlformats.org/officeDocument/2006/relationships/oleObject" Target="../embeddings/oleObject22.bin"/></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vmlDrawing" Target="../drawings/vmlDrawing15.vml"/><Relationship Id="rId4" Type="http://schemas.openxmlformats.org/officeDocument/2006/relationships/oleObject" Target="../embeddings/oleObject23.bin"/></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vmlDrawing" Target="../drawings/vmlDrawing16.vml"/><Relationship Id="rId6" Type="http://schemas.openxmlformats.org/officeDocument/2006/relationships/oleObject" Target="../embeddings/oleObject25.bin"/><Relationship Id="rId5" Type="http://schemas.openxmlformats.org/officeDocument/2006/relationships/oleObject" Target="../embeddings/oleObject24.bin"/><Relationship Id="rId4" Type="http://schemas.openxmlformats.org/officeDocument/2006/relationships/image" Target="../media/image27.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vmlDrawing" Target="../drawings/vmlDrawing17.vml"/><Relationship Id="rId6" Type="http://schemas.openxmlformats.org/officeDocument/2006/relationships/oleObject" Target="../embeddings/oleObject27.bin"/><Relationship Id="rId5" Type="http://schemas.openxmlformats.org/officeDocument/2006/relationships/oleObject" Target="../embeddings/oleObject26.bin"/><Relationship Id="rId4" Type="http://schemas.openxmlformats.org/officeDocument/2006/relationships/image" Target="../media/image30.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vmlDrawing" Target="../drawings/vmlDrawing18.vml"/><Relationship Id="rId4" Type="http://schemas.openxmlformats.org/officeDocument/2006/relationships/oleObject" Target="../embeddings/oleObject28.bin"/></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vmlDrawing" Target="../drawings/vmlDrawing19.vml"/><Relationship Id="rId6" Type="http://schemas.openxmlformats.org/officeDocument/2006/relationships/oleObject" Target="../embeddings/oleObject31.bin"/><Relationship Id="rId5" Type="http://schemas.openxmlformats.org/officeDocument/2006/relationships/oleObject" Target="../embeddings/oleObject30.bin"/><Relationship Id="rId4" Type="http://schemas.openxmlformats.org/officeDocument/2006/relationships/oleObject" Target="../embeddings/oleObject29.bin"/></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vmlDrawing" Target="../drawings/vmlDrawing20.vml"/><Relationship Id="rId6" Type="http://schemas.openxmlformats.org/officeDocument/2006/relationships/oleObject" Target="../embeddings/oleObject34.bin"/><Relationship Id="rId5" Type="http://schemas.openxmlformats.org/officeDocument/2006/relationships/oleObject" Target="../embeddings/oleObject33.bin"/><Relationship Id="rId4" Type="http://schemas.openxmlformats.org/officeDocument/2006/relationships/oleObject" Target="../embeddings/oleObject32.bin"/></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vmlDrawing" Target="../drawings/vmlDrawing21.vml"/><Relationship Id="rId6" Type="http://schemas.openxmlformats.org/officeDocument/2006/relationships/oleObject" Target="../embeddings/oleObject37.bin"/><Relationship Id="rId5" Type="http://schemas.openxmlformats.org/officeDocument/2006/relationships/oleObject" Target="../embeddings/oleObject36.bin"/><Relationship Id="rId4" Type="http://schemas.openxmlformats.org/officeDocument/2006/relationships/oleObject" Target="../embeddings/oleObject35.bin"/></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vmlDrawing" Target="../drawings/vmlDrawing22.vml"/><Relationship Id="rId5" Type="http://schemas.openxmlformats.org/officeDocument/2006/relationships/oleObject" Target="../embeddings/oleObject39.bin"/><Relationship Id="rId4" Type="http://schemas.openxmlformats.org/officeDocument/2006/relationships/oleObject" Target="../embeddings/oleObject38.bin"/></Relationships>
</file>

<file path=ppt/slides/_rels/slide5.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514600"/>
            <a:ext cx="8229600" cy="2286000"/>
          </a:xfrm>
        </p:spPr>
        <p:txBody>
          <a:bodyPr>
            <a:noAutofit/>
          </a:bodyPr>
          <a:lstStyle/>
          <a:p>
            <a:pPr>
              <a:lnSpc>
                <a:spcPct val="80000"/>
              </a:lnSpc>
            </a:pPr>
            <a:r>
              <a:rPr lang="en-US" sz="8800" b="1" dirty="0" smtClean="0">
                <a:solidFill>
                  <a:srgbClr val="4DB14B"/>
                </a:solidFill>
                <a:latin typeface="CG Times" pitchFamily="18" charset="0"/>
              </a:rPr>
              <a:t>Linear Regression </a:t>
            </a:r>
            <a:br>
              <a:rPr lang="en-US" sz="8800" b="1" dirty="0" smtClean="0">
                <a:solidFill>
                  <a:srgbClr val="4DB14B"/>
                </a:solidFill>
                <a:latin typeface="CG Times" pitchFamily="18" charset="0"/>
              </a:rPr>
            </a:br>
            <a:r>
              <a:rPr lang="en-US" sz="8800" b="1" dirty="0" smtClean="0">
                <a:solidFill>
                  <a:srgbClr val="4DB14B"/>
                </a:solidFill>
                <a:latin typeface="CG Times" pitchFamily="18" charset="0"/>
              </a:rPr>
              <a:t>and Correlation</a:t>
            </a:r>
            <a:endParaRPr lang="en-US" sz="8800" b="1" dirty="0">
              <a:solidFill>
                <a:srgbClr val="4DB14B"/>
              </a:solidFill>
              <a:latin typeface="CG Times" pitchFamily="18" charset="0"/>
            </a:endParaRPr>
          </a:p>
        </p:txBody>
      </p:sp>
      <p:sp>
        <p:nvSpPr>
          <p:cNvPr id="4" name="Slide Number Placeholder 3"/>
          <p:cNvSpPr>
            <a:spLocks noGrp="1"/>
          </p:cNvSpPr>
          <p:nvPr>
            <p:ph type="sldNum" sz="quarter" idx="12"/>
          </p:nvPr>
        </p:nvSpPr>
        <p:spPr/>
        <p:txBody>
          <a:bodyPr>
            <a:normAutofit/>
          </a:bodyPr>
          <a:lstStyle/>
          <a:p>
            <a:fld id="{29FA395F-17FB-4186-987A-B1DF232B2629}" type="slidenum">
              <a:rPr lang="en-US" smtClean="0"/>
              <a:pPr/>
              <a:t>1</a:t>
            </a:fld>
            <a:endParaRPr lang="en-US" dirty="0"/>
          </a:p>
        </p:txBody>
      </p:sp>
      <p:sp>
        <p:nvSpPr>
          <p:cNvPr id="5" name="Slide Number Placeholder 3"/>
          <p:cNvSpPr txBox="1">
            <a:spLocks/>
          </p:cNvSpPr>
          <p:nvPr/>
        </p:nvSpPr>
        <p:spPr>
          <a:xfrm>
            <a:off x="-5638800" y="6294120"/>
            <a:ext cx="56388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sz="1600" dirty="0" smtClean="0">
                <a:solidFill>
                  <a:srgbClr val="FFC000"/>
                </a:solidFill>
                <a:sym typeface="Webdings"/>
              </a:rPr>
              <a:t></a:t>
            </a:r>
            <a:r>
              <a:rPr lang="en-US" sz="1600" dirty="0" smtClean="0">
                <a:solidFill>
                  <a:srgbClr val="0000FF"/>
                </a:solidFill>
              </a:rPr>
              <a:t>Prepared and taught by </a:t>
            </a:r>
            <a:r>
              <a:rPr lang="en-US" sz="1600" b="1" dirty="0" err="1" smtClean="0">
                <a:solidFill>
                  <a:srgbClr val="FF0000"/>
                </a:solidFill>
              </a:rPr>
              <a:t>Mong</a:t>
            </a:r>
            <a:r>
              <a:rPr lang="en-US" sz="1600" b="1" dirty="0" smtClean="0">
                <a:solidFill>
                  <a:srgbClr val="FF0000"/>
                </a:solidFill>
              </a:rPr>
              <a:t> Mara</a:t>
            </a:r>
            <a:r>
              <a:rPr lang="en-US" sz="1600" b="1" dirty="0" smtClean="0">
                <a:solidFill>
                  <a:srgbClr val="0000FF"/>
                </a:solidFill>
              </a:rPr>
              <a:t>, contact: 012 488 812 </a:t>
            </a:r>
            <a:endParaRPr kumimoji="0" lang="en-US" sz="1600" b="0" i="0" u="none" strike="noStrike" kern="1200" cap="none" spc="0" normalizeH="0" baseline="0" noProof="0" dirty="0">
              <a:ln>
                <a:noFill/>
              </a:ln>
              <a:solidFill>
                <a:srgbClr val="0000FF"/>
              </a:solidFill>
              <a:effectLst/>
              <a:uLnTx/>
              <a:uFillTx/>
              <a:latin typeface="+mn-lt"/>
              <a:ea typeface="+mn-ea"/>
              <a:cs typeface="+mn-cs"/>
            </a:endParaRPr>
          </a:p>
        </p:txBody>
      </p:sp>
      <p:sp>
        <p:nvSpPr>
          <p:cNvPr id="9" name="Slide Number Placeholder 3"/>
          <p:cNvSpPr txBox="1">
            <a:spLocks/>
          </p:cNvSpPr>
          <p:nvPr/>
        </p:nvSpPr>
        <p:spPr>
          <a:xfrm>
            <a:off x="3048000" y="533400"/>
            <a:ext cx="3581400" cy="914400"/>
          </a:xfrm>
          <a:prstGeom prst="rect">
            <a:avLst/>
          </a:prstGeom>
        </p:spPr>
        <p:txBody>
          <a:bodyPr vert="horz" lIns="0" tIns="0" rIns="0" bIns="0" anchor="b">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smtClean="0">
                <a:ln>
                  <a:noFill/>
                </a:ln>
                <a:solidFill>
                  <a:srgbClr val="21D303"/>
                </a:solidFill>
                <a:effectLst/>
                <a:uLnTx/>
                <a:uFillTx/>
                <a:latin typeface="Times New Roman" pitchFamily="18" charset="0"/>
                <a:cs typeface="Times New Roman" pitchFamily="18" charset="0"/>
              </a:rPr>
              <a:t>Chapter 12</a:t>
            </a:r>
            <a:endParaRPr kumimoji="0" lang="en-US" sz="5400" b="0" i="0" u="none" strike="noStrike" kern="1200" cap="none" spc="0" normalizeH="0" baseline="0" noProof="0" dirty="0">
              <a:ln>
                <a:noFill/>
              </a:ln>
              <a:solidFill>
                <a:srgbClr val="21D303"/>
              </a:solidFill>
              <a:effectLst/>
              <a:uLnTx/>
              <a:uFillTx/>
              <a:latin typeface="Times New Roman" pitchFamily="18" charset="0"/>
              <a:cs typeface="Times New Roman" pitchFamily="18"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00" fill="hold"/>
                                        <p:tgtEl>
                                          <p:spTgt spid="5"/>
                                        </p:tgtEl>
                                        <p:attrNameLst>
                                          <p:attrName>ppt_x</p:attrName>
                                        </p:attrNameLst>
                                      </p:cBhvr>
                                      <p:tavLst>
                                        <p:tav tm="0">
                                          <p:val>
                                            <p:strVal val="1+#ppt_w/2"/>
                                          </p:val>
                                        </p:tav>
                                        <p:tav tm="100000">
                                          <p:val>
                                            <p:strVal val="#ppt_x"/>
                                          </p:val>
                                        </p:tav>
                                      </p:tavLst>
                                    </p:anim>
                                    <p:anim calcmode="lin" valueType="num">
                                      <p:cBhvr additive="base">
                                        <p:cTn id="8" dur="50000" fill="hold"/>
                                        <p:tgtEl>
                                          <p:spTgt spid="5"/>
                                        </p:tgtEl>
                                        <p:attrNameLst>
                                          <p:attrName>ppt_y</p:attrName>
                                        </p:attrNameLst>
                                      </p:cBhvr>
                                      <p:tavLst>
                                        <p:tav tm="0">
                                          <p:val>
                                            <p:strVal val="#ppt_y"/>
                                          </p:val>
                                        </p:tav>
                                        <p:tav tm="100000">
                                          <p:val>
                                            <p:strVal val="#ppt_y"/>
                                          </p:val>
                                        </p:tav>
                                      </p:tavLst>
                                    </p:anim>
                                  </p:childTnLst>
                                </p:cTn>
                              </p:par>
                              <p:par>
                                <p:cTn id="9" presetID="6" presetClass="emph" presetSubtype="0" repeatCount="indefinite" fill="hold" grpId="0" nodeType="withEffect">
                                  <p:stCondLst>
                                    <p:cond delay="0"/>
                                  </p:stCondLst>
                                  <p:endCondLst>
                                    <p:cond evt="onNext" delay="0">
                                      <p:tgtEl>
                                        <p:sldTgt/>
                                      </p:tgtEl>
                                    </p:cond>
                                  </p:endCondLst>
                                  <p:childTnLst>
                                    <p:animScale>
                                      <p:cBhvr>
                                        <p:cTn id="10" dur="5000" fill="hold"/>
                                        <p:tgtEl>
                                          <p:spTgt spid="2"/>
                                        </p:tgtEl>
                                      </p:cBhvr>
                                      <p:by x="100000" y="150000"/>
                                    </p:animScale>
                                  </p:childTnLst>
                                </p:cTn>
                              </p:par>
                              <p:par>
                                <p:cTn id="11" presetID="26" presetClass="emph" presetSubtype="0" repeatCount="indefinite" fill="hold" grpId="1" nodeType="withEffect">
                                  <p:stCondLst>
                                    <p:cond delay="0"/>
                                  </p:stCondLst>
                                  <p:endCondLst>
                                    <p:cond evt="onNext" delay="0">
                                      <p:tgtEl>
                                        <p:sldTgt/>
                                      </p:tgtEl>
                                    </p:cond>
                                  </p:endCondLst>
                                  <p:childTnLst>
                                    <p:animEffect transition="out" filter="fade">
                                      <p:cBhvr>
                                        <p:cTn id="12" dur="5000" tmFilter="0, 0; .2, .5; .8, .5; 1, 0"/>
                                        <p:tgtEl>
                                          <p:spTgt spid="2"/>
                                        </p:tgtEl>
                                      </p:cBhvr>
                                    </p:animEffect>
                                    <p:animScale>
                                      <p:cBhvr>
                                        <p:cTn id="13" dur="2500" autoRev="1" fill="hold"/>
                                        <p:tgtEl>
                                          <p:spTgt spid="2"/>
                                        </p:tgtEl>
                                      </p:cBhvr>
                                      <p:by x="105000" y="105000"/>
                                    </p:animScale>
                                  </p:childTnLst>
                                </p:cTn>
                              </p:par>
                              <p:par>
                                <p:cTn id="14"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5" dur="2500" autoRev="1" fill="hold"/>
                                        <p:tgtEl>
                                          <p:spTgt spid="9"/>
                                        </p:tgtEl>
                                        <p:attrNameLst>
                                          <p:attrName>style.color</p:attrName>
                                        </p:attrNameLst>
                                      </p:cBhvr>
                                      <p:to>
                                        <p:clrVal>
                                          <a:schemeClr val="accent2"/>
                                        </p:clrVal>
                                      </p:to>
                                    </p:set>
                                    <p:set>
                                      <p:cBhvr>
                                        <p:cTn id="16" dur="2500" autoRev="1" fill="hold"/>
                                        <p:tgtEl>
                                          <p:spTgt spid="9"/>
                                        </p:tgtEl>
                                        <p:attrNameLst>
                                          <p:attrName>fillcolor</p:attrName>
                                        </p:attrNameLst>
                                      </p:cBhvr>
                                      <p:to>
                                        <p:clrVal>
                                          <a:schemeClr val="accent2"/>
                                        </p:clrVal>
                                      </p:to>
                                    </p:set>
                                    <p:set>
                                      <p:cBhvr>
                                        <p:cTn id="17" dur="2500" autoRev="1" fill="hold"/>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fontScale="90000"/>
          </a:bodyPr>
          <a:lstStyle/>
          <a:p>
            <a:r>
              <a:rPr lang="en-US" b="1" dirty="0" smtClean="0">
                <a:solidFill>
                  <a:srgbClr val="4DB14B"/>
                </a:solidFill>
                <a:latin typeface="Times New Roman" pitchFamily="18" charset="0"/>
                <a:cs typeface="Times New Roman" pitchFamily="18" charset="0"/>
              </a:rPr>
              <a:t>Strength and Direction on </a:t>
            </a:r>
            <a:r>
              <a:rPr lang="en-US" b="1" dirty="0" err="1" smtClean="0">
                <a:solidFill>
                  <a:srgbClr val="4DB14B"/>
                </a:solidFill>
                <a:latin typeface="Times New Roman" pitchFamily="18" charset="0"/>
                <a:cs typeface="Times New Roman" pitchFamily="18" charset="0"/>
              </a:rPr>
              <a:t>Coef</a:t>
            </a:r>
            <a:r>
              <a:rPr lang="en-US" b="1" dirty="0" smtClean="0">
                <a:solidFill>
                  <a:srgbClr val="4DB14B"/>
                </a:solidFill>
                <a:latin typeface="Times New Roman" pitchFamily="18" charset="0"/>
                <a:cs typeface="Times New Roman" pitchFamily="18" charset="0"/>
              </a:rPr>
              <a:t>. of correlation</a:t>
            </a:r>
            <a:endParaRPr lang="en-US" b="1" dirty="0">
              <a:solidFill>
                <a:srgbClr val="4DB14B"/>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10</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grpSp>
        <p:nvGrpSpPr>
          <p:cNvPr id="29" name="Group 28"/>
          <p:cNvGrpSpPr/>
          <p:nvPr/>
        </p:nvGrpSpPr>
        <p:grpSpPr>
          <a:xfrm>
            <a:off x="76200" y="1600200"/>
            <a:ext cx="8857735" cy="2768603"/>
            <a:chOff x="76200" y="1600200"/>
            <a:chExt cx="8857735" cy="2768603"/>
          </a:xfrm>
        </p:grpSpPr>
        <p:cxnSp>
          <p:nvCxnSpPr>
            <p:cNvPr id="57" name="Straight Arrow Connector 56"/>
            <p:cNvCxnSpPr/>
            <p:nvPr/>
          </p:nvCxnSpPr>
          <p:spPr>
            <a:xfrm>
              <a:off x="457200" y="3505200"/>
              <a:ext cx="8229600" cy="1588"/>
            </a:xfrm>
            <a:prstGeom prst="straightConnector1">
              <a:avLst/>
            </a:prstGeom>
            <a:ln w="25400">
              <a:solidFill>
                <a:schemeClr val="tx1">
                  <a:alpha val="9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rot="5400000">
              <a:off x="4152106" y="3086100"/>
              <a:ext cx="838994" cy="794"/>
            </a:xfrm>
            <a:prstGeom prst="line">
              <a:avLst/>
            </a:prstGeom>
            <a:ln w="25400">
              <a:solidFill>
                <a:schemeClr val="tx1"/>
              </a:solidFill>
              <a:headEnd type="arrow"/>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rot="5400000">
              <a:off x="2295" y="3044911"/>
              <a:ext cx="909016" cy="795"/>
            </a:xfrm>
            <a:prstGeom prst="line">
              <a:avLst/>
            </a:prstGeom>
            <a:ln w="25400">
              <a:solidFill>
                <a:schemeClr val="tx1"/>
              </a:solidFill>
              <a:headEnd type="arrow"/>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rot="5400000">
              <a:off x="8193558" y="3086100"/>
              <a:ext cx="838994" cy="794"/>
            </a:xfrm>
            <a:prstGeom prst="line">
              <a:avLst/>
            </a:prstGeom>
            <a:ln w="25400">
              <a:solidFill>
                <a:schemeClr val="tx1"/>
              </a:solidFill>
              <a:headEnd type="arrow"/>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76200" y="1600200"/>
              <a:ext cx="1295400" cy="923330"/>
            </a:xfrm>
            <a:prstGeom prst="rect">
              <a:avLst/>
            </a:prstGeom>
            <a:noFill/>
          </p:spPr>
          <p:txBody>
            <a:bodyPr wrap="square" rtlCol="0">
              <a:spAutoFit/>
            </a:bodyPr>
            <a:lstStyle/>
            <a:p>
              <a:pPr algn="ctr"/>
              <a:r>
                <a:rPr lang="en-US" dirty="0" smtClean="0">
                  <a:latin typeface="Times New Roman" pitchFamily="18" charset="0"/>
                  <a:cs typeface="Times New Roman" pitchFamily="18" charset="0"/>
                </a:rPr>
                <a:t>Perfect Negative Correlation </a:t>
              </a:r>
              <a:endParaRPr lang="en-US" dirty="0">
                <a:latin typeface="Times New Roman" pitchFamily="18" charset="0"/>
                <a:cs typeface="Times New Roman" pitchFamily="18" charset="0"/>
              </a:endParaRPr>
            </a:p>
          </p:txBody>
        </p:sp>
        <p:sp>
          <p:nvSpPr>
            <p:cNvPr id="66" name="TextBox 65"/>
            <p:cNvSpPr txBox="1"/>
            <p:nvPr/>
          </p:nvSpPr>
          <p:spPr>
            <a:xfrm>
              <a:off x="7638535" y="1672281"/>
              <a:ext cx="1295400" cy="923330"/>
            </a:xfrm>
            <a:prstGeom prst="rect">
              <a:avLst/>
            </a:prstGeom>
            <a:noFill/>
          </p:spPr>
          <p:txBody>
            <a:bodyPr wrap="square" rtlCol="0">
              <a:spAutoFit/>
            </a:bodyPr>
            <a:lstStyle/>
            <a:p>
              <a:pPr algn="ctr"/>
              <a:r>
                <a:rPr lang="en-US" dirty="0" smtClean="0">
                  <a:latin typeface="Times New Roman" pitchFamily="18" charset="0"/>
                  <a:cs typeface="Times New Roman" pitchFamily="18" charset="0"/>
                </a:rPr>
                <a:t>Perfect Positive Correlation </a:t>
              </a:r>
              <a:endParaRPr lang="en-US" dirty="0">
                <a:latin typeface="Times New Roman" pitchFamily="18" charset="0"/>
                <a:cs typeface="Times New Roman" pitchFamily="18" charset="0"/>
              </a:endParaRPr>
            </a:p>
          </p:txBody>
        </p:sp>
        <p:sp>
          <p:nvSpPr>
            <p:cNvPr id="67" name="TextBox 66"/>
            <p:cNvSpPr txBox="1"/>
            <p:nvPr/>
          </p:nvSpPr>
          <p:spPr>
            <a:xfrm>
              <a:off x="3923271" y="1967125"/>
              <a:ext cx="1295400" cy="646331"/>
            </a:xfrm>
            <a:prstGeom prst="rect">
              <a:avLst/>
            </a:prstGeom>
            <a:noFill/>
          </p:spPr>
          <p:txBody>
            <a:bodyPr wrap="square" rtlCol="0">
              <a:spAutoFit/>
            </a:bodyPr>
            <a:lstStyle/>
            <a:p>
              <a:pPr algn="ctr"/>
              <a:r>
                <a:rPr lang="en-US" dirty="0" smtClean="0">
                  <a:latin typeface="Times New Roman" pitchFamily="18" charset="0"/>
                  <a:cs typeface="Times New Roman" pitchFamily="18" charset="0"/>
                </a:rPr>
                <a:t>No Correlation </a:t>
              </a:r>
              <a:endParaRPr lang="en-US" dirty="0">
                <a:latin typeface="Times New Roman" pitchFamily="18" charset="0"/>
                <a:cs typeface="Times New Roman" pitchFamily="18" charset="0"/>
              </a:endParaRPr>
            </a:p>
          </p:txBody>
        </p:sp>
        <p:cxnSp>
          <p:nvCxnSpPr>
            <p:cNvPr id="68" name="Straight Arrow Connector 67"/>
            <p:cNvCxnSpPr/>
            <p:nvPr/>
          </p:nvCxnSpPr>
          <p:spPr>
            <a:xfrm>
              <a:off x="457200" y="4189412"/>
              <a:ext cx="8229600" cy="1588"/>
            </a:xfrm>
            <a:prstGeom prst="straightConnector1">
              <a:avLst/>
            </a:prstGeom>
            <a:ln w="25400">
              <a:solidFill>
                <a:schemeClr val="tx1">
                  <a:alpha val="90000"/>
                </a:schemeClr>
              </a:solidFill>
              <a:headEnd type="arrow"/>
              <a:tailEnd type="arrow"/>
            </a:ln>
          </p:spPr>
          <p:style>
            <a:lnRef idx="1">
              <a:schemeClr val="accent1"/>
            </a:lnRef>
            <a:fillRef idx="0">
              <a:schemeClr val="accent1"/>
            </a:fillRef>
            <a:effectRef idx="0">
              <a:schemeClr val="accent1"/>
            </a:effectRef>
            <a:fontRef idx="minor">
              <a:schemeClr val="tx1"/>
            </a:fontRef>
          </p:style>
        </p:cxnSp>
        <p:graphicFrame>
          <p:nvGraphicFramePr>
            <p:cNvPr id="69" name="Object 68"/>
            <p:cNvGraphicFramePr>
              <a:graphicFrameLocks noChangeAspect="1"/>
            </p:cNvGraphicFramePr>
            <p:nvPr/>
          </p:nvGraphicFramePr>
          <p:xfrm>
            <a:off x="282144" y="3657600"/>
            <a:ext cx="304067" cy="263525"/>
          </p:xfrm>
          <a:graphic>
            <a:graphicData uri="http://schemas.openxmlformats.org/presentationml/2006/ole">
              <p:oleObj spid="_x0000_s2050" name="Equation" r:id="rId4" imgW="190440" imgH="164880" progId="Equation.DSMT4">
                <p:embed/>
              </p:oleObj>
            </a:graphicData>
          </a:graphic>
        </p:graphicFrame>
        <p:graphicFrame>
          <p:nvGraphicFramePr>
            <p:cNvPr id="2051" name="Object 3"/>
            <p:cNvGraphicFramePr>
              <a:graphicFrameLocks noChangeAspect="1"/>
            </p:cNvGraphicFramePr>
            <p:nvPr/>
          </p:nvGraphicFramePr>
          <p:xfrm>
            <a:off x="8691563" y="3657600"/>
            <a:ext cx="141287" cy="263525"/>
          </p:xfrm>
          <a:graphic>
            <a:graphicData uri="http://schemas.openxmlformats.org/presentationml/2006/ole">
              <p:oleObj spid="_x0000_s2051" name="Equation" r:id="rId5" imgW="88560" imgH="164880" progId="Equation.DSMT4">
                <p:embed/>
              </p:oleObj>
            </a:graphicData>
          </a:graphic>
        </p:graphicFrame>
        <p:graphicFrame>
          <p:nvGraphicFramePr>
            <p:cNvPr id="2052" name="Object 4"/>
            <p:cNvGraphicFramePr>
              <a:graphicFrameLocks noChangeAspect="1"/>
            </p:cNvGraphicFramePr>
            <p:nvPr/>
          </p:nvGraphicFramePr>
          <p:xfrm>
            <a:off x="4482757" y="3657600"/>
            <a:ext cx="201613" cy="284163"/>
          </p:xfrm>
          <a:graphic>
            <a:graphicData uri="http://schemas.openxmlformats.org/presentationml/2006/ole">
              <p:oleObj spid="_x0000_s2052" name="Equation" r:id="rId6" imgW="126720" imgH="177480" progId="Equation.DSMT4">
                <p:embed/>
              </p:oleObj>
            </a:graphicData>
          </a:graphic>
        </p:graphicFrame>
        <p:cxnSp>
          <p:nvCxnSpPr>
            <p:cNvPr id="72" name="Straight Connector 71"/>
            <p:cNvCxnSpPr/>
            <p:nvPr/>
          </p:nvCxnSpPr>
          <p:spPr>
            <a:xfrm rot="5400000">
              <a:off x="2437209" y="3429397"/>
              <a:ext cx="153988" cy="794"/>
            </a:xfrm>
            <a:prstGeom prst="line">
              <a:avLst/>
            </a:prstGeom>
            <a:ln w="25400">
              <a:solidFill>
                <a:schemeClr val="tx1"/>
              </a:solidFill>
              <a:headEnd type="none"/>
            </a:ln>
          </p:spPr>
          <p:style>
            <a:lnRef idx="1">
              <a:schemeClr val="accent1"/>
            </a:lnRef>
            <a:fillRef idx="0">
              <a:schemeClr val="accent1"/>
            </a:fillRef>
            <a:effectRef idx="0">
              <a:schemeClr val="accent1"/>
            </a:effectRef>
            <a:fontRef idx="minor">
              <a:schemeClr val="tx1"/>
            </a:fontRef>
          </p:style>
        </p:cxnSp>
        <p:graphicFrame>
          <p:nvGraphicFramePr>
            <p:cNvPr id="2053" name="Object 5"/>
            <p:cNvGraphicFramePr>
              <a:graphicFrameLocks noChangeAspect="1"/>
            </p:cNvGraphicFramePr>
            <p:nvPr/>
          </p:nvGraphicFramePr>
          <p:xfrm>
            <a:off x="2287588" y="3657600"/>
            <a:ext cx="504825" cy="284163"/>
          </p:xfrm>
          <a:graphic>
            <a:graphicData uri="http://schemas.openxmlformats.org/presentationml/2006/ole">
              <p:oleObj spid="_x0000_s2053" name="Equation" r:id="rId7" imgW="317160" imgH="177480" progId="Equation.DSMT4">
                <p:embed/>
              </p:oleObj>
            </a:graphicData>
          </a:graphic>
        </p:graphicFrame>
        <p:graphicFrame>
          <p:nvGraphicFramePr>
            <p:cNvPr id="2054" name="Object 6"/>
            <p:cNvGraphicFramePr>
              <a:graphicFrameLocks noChangeAspect="1"/>
            </p:cNvGraphicFramePr>
            <p:nvPr/>
          </p:nvGraphicFramePr>
          <p:xfrm>
            <a:off x="6400800" y="3657600"/>
            <a:ext cx="363537" cy="284163"/>
          </p:xfrm>
          <a:graphic>
            <a:graphicData uri="http://schemas.openxmlformats.org/presentationml/2006/ole">
              <p:oleObj spid="_x0000_s2054" name="Equation" r:id="rId8" imgW="228600" imgH="177480" progId="Equation.DSMT4">
                <p:embed/>
              </p:oleObj>
            </a:graphicData>
          </a:graphic>
        </p:graphicFrame>
        <p:cxnSp>
          <p:nvCxnSpPr>
            <p:cNvPr id="78" name="Straight Connector 77"/>
            <p:cNvCxnSpPr/>
            <p:nvPr/>
          </p:nvCxnSpPr>
          <p:spPr>
            <a:xfrm rot="5400000">
              <a:off x="4457303" y="4166124"/>
              <a:ext cx="230188" cy="794"/>
            </a:xfrm>
            <a:prstGeom prst="line">
              <a:avLst/>
            </a:prstGeom>
            <a:ln w="25400">
              <a:solidFill>
                <a:schemeClr val="tx1"/>
              </a:solidFill>
              <a:headEnd type="none"/>
            </a:ln>
          </p:spPr>
          <p:style>
            <a:lnRef idx="1">
              <a:schemeClr val="accent1"/>
            </a:lnRef>
            <a:fillRef idx="0">
              <a:schemeClr val="accent1"/>
            </a:fillRef>
            <a:effectRef idx="0">
              <a:schemeClr val="accent1"/>
            </a:effectRef>
            <a:fontRef idx="minor">
              <a:schemeClr val="tx1"/>
            </a:fontRef>
          </p:style>
        </p:cxnSp>
        <p:sp>
          <p:nvSpPr>
            <p:cNvPr id="79" name="TextBox 78"/>
            <p:cNvSpPr txBox="1"/>
            <p:nvPr/>
          </p:nvSpPr>
          <p:spPr>
            <a:xfrm>
              <a:off x="1371600" y="3999471"/>
              <a:ext cx="2133600" cy="369332"/>
            </a:xfrm>
            <a:prstGeom prst="rect">
              <a:avLst/>
            </a:prstGeom>
            <a:solidFill>
              <a:schemeClr val="bg1"/>
            </a:solidFill>
          </p:spPr>
          <p:txBody>
            <a:bodyPr wrap="square" rtlCol="0">
              <a:spAutoFit/>
            </a:bodyPr>
            <a:lstStyle/>
            <a:p>
              <a:r>
                <a:rPr lang="en-US" dirty="0" smtClean="0"/>
                <a:t>Negative correlation</a:t>
              </a:r>
              <a:endParaRPr lang="en-US" dirty="0"/>
            </a:p>
          </p:txBody>
        </p:sp>
        <p:sp>
          <p:nvSpPr>
            <p:cNvPr id="80" name="TextBox 79"/>
            <p:cNvSpPr txBox="1"/>
            <p:nvPr/>
          </p:nvSpPr>
          <p:spPr>
            <a:xfrm>
              <a:off x="5560542" y="3989172"/>
              <a:ext cx="2183028" cy="369332"/>
            </a:xfrm>
            <a:prstGeom prst="rect">
              <a:avLst/>
            </a:prstGeom>
            <a:solidFill>
              <a:schemeClr val="bg1"/>
            </a:solidFill>
          </p:spPr>
          <p:txBody>
            <a:bodyPr wrap="square" rtlCol="0">
              <a:spAutoFit/>
            </a:bodyPr>
            <a:lstStyle/>
            <a:p>
              <a:r>
                <a:rPr lang="en-US" dirty="0" smtClean="0"/>
                <a:t>Positive correlation</a:t>
              </a:r>
              <a:endParaRPr lang="en-US" dirty="0"/>
            </a:p>
          </p:txBody>
        </p:sp>
        <p:cxnSp>
          <p:nvCxnSpPr>
            <p:cNvPr id="144" name="Straight Connector 143"/>
            <p:cNvCxnSpPr/>
            <p:nvPr/>
          </p:nvCxnSpPr>
          <p:spPr>
            <a:xfrm rot="5400000">
              <a:off x="6552803" y="3429397"/>
              <a:ext cx="153988" cy="794"/>
            </a:xfrm>
            <a:prstGeom prst="line">
              <a:avLst/>
            </a:prstGeom>
            <a:ln w="25400">
              <a:solidFill>
                <a:schemeClr val="tx1"/>
              </a:solidFill>
              <a:headEnd type="none"/>
            </a:ln>
          </p:spPr>
          <p:style>
            <a:lnRef idx="1">
              <a:schemeClr val="accent1"/>
            </a:lnRef>
            <a:fillRef idx="0">
              <a:schemeClr val="accent1"/>
            </a:fillRef>
            <a:effectRef idx="0">
              <a:schemeClr val="accent1"/>
            </a:effectRef>
            <a:fontRef idx="minor">
              <a:schemeClr val="tx1"/>
            </a:fontRef>
          </p:style>
        </p:cxnSp>
        <p:sp>
          <p:nvSpPr>
            <p:cNvPr id="145" name="TextBox 144"/>
            <p:cNvSpPr txBox="1"/>
            <p:nvPr/>
          </p:nvSpPr>
          <p:spPr>
            <a:xfrm>
              <a:off x="446901" y="2438399"/>
              <a:ext cx="1295400" cy="923330"/>
            </a:xfrm>
            <a:prstGeom prst="rect">
              <a:avLst/>
            </a:prstGeom>
            <a:noFill/>
          </p:spPr>
          <p:txBody>
            <a:bodyPr wrap="square" rtlCol="0">
              <a:spAutoFit/>
            </a:bodyPr>
            <a:lstStyle/>
            <a:p>
              <a:pPr algn="ctr"/>
              <a:r>
                <a:rPr lang="en-US" dirty="0" smtClean="0">
                  <a:latin typeface="Times New Roman" pitchFamily="18" charset="0"/>
                  <a:cs typeface="Times New Roman" pitchFamily="18" charset="0"/>
                </a:rPr>
                <a:t>Strong</a:t>
              </a:r>
            </a:p>
            <a:p>
              <a:pPr algn="ctr"/>
              <a:r>
                <a:rPr lang="en-US" dirty="0" smtClean="0">
                  <a:latin typeface="Times New Roman" pitchFamily="18" charset="0"/>
                  <a:cs typeface="Times New Roman" pitchFamily="18" charset="0"/>
                </a:rPr>
                <a:t>Negative</a:t>
              </a:r>
            </a:p>
            <a:p>
              <a:pPr algn="ctr"/>
              <a:r>
                <a:rPr lang="en-US" dirty="0" smtClean="0">
                  <a:latin typeface="Times New Roman" pitchFamily="18" charset="0"/>
                  <a:cs typeface="Times New Roman" pitchFamily="18" charset="0"/>
                </a:rPr>
                <a:t> Correlation </a:t>
              </a:r>
              <a:endParaRPr lang="en-US" dirty="0">
                <a:latin typeface="Times New Roman" pitchFamily="18" charset="0"/>
                <a:cs typeface="Times New Roman" pitchFamily="18" charset="0"/>
              </a:endParaRPr>
            </a:p>
          </p:txBody>
        </p:sp>
        <p:sp>
          <p:nvSpPr>
            <p:cNvPr id="146" name="TextBox 145"/>
            <p:cNvSpPr txBox="1"/>
            <p:nvPr/>
          </p:nvSpPr>
          <p:spPr>
            <a:xfrm>
              <a:off x="1876170" y="2452815"/>
              <a:ext cx="1295400" cy="923330"/>
            </a:xfrm>
            <a:prstGeom prst="rect">
              <a:avLst/>
            </a:prstGeom>
            <a:noFill/>
          </p:spPr>
          <p:txBody>
            <a:bodyPr wrap="square" rtlCol="0">
              <a:spAutoFit/>
            </a:bodyPr>
            <a:lstStyle/>
            <a:p>
              <a:pPr algn="ctr"/>
              <a:r>
                <a:rPr lang="en-US" dirty="0" smtClean="0">
                  <a:latin typeface="Times New Roman" pitchFamily="18" charset="0"/>
                  <a:cs typeface="Times New Roman" pitchFamily="18" charset="0"/>
                </a:rPr>
                <a:t>Moderate</a:t>
              </a:r>
            </a:p>
            <a:p>
              <a:pPr algn="ctr"/>
              <a:r>
                <a:rPr lang="en-US" dirty="0" smtClean="0">
                  <a:latin typeface="Times New Roman" pitchFamily="18" charset="0"/>
                  <a:cs typeface="Times New Roman" pitchFamily="18" charset="0"/>
                </a:rPr>
                <a:t>Negative</a:t>
              </a:r>
            </a:p>
            <a:p>
              <a:pPr algn="ctr"/>
              <a:r>
                <a:rPr lang="en-US" dirty="0" smtClean="0">
                  <a:latin typeface="Times New Roman" pitchFamily="18" charset="0"/>
                  <a:cs typeface="Times New Roman" pitchFamily="18" charset="0"/>
                </a:rPr>
                <a:t> Correlation </a:t>
              </a:r>
              <a:endParaRPr lang="en-US" dirty="0">
                <a:latin typeface="Times New Roman" pitchFamily="18" charset="0"/>
                <a:cs typeface="Times New Roman" pitchFamily="18" charset="0"/>
              </a:endParaRPr>
            </a:p>
          </p:txBody>
        </p:sp>
        <p:sp>
          <p:nvSpPr>
            <p:cNvPr id="147" name="TextBox 146"/>
            <p:cNvSpPr txBox="1"/>
            <p:nvPr/>
          </p:nvSpPr>
          <p:spPr>
            <a:xfrm>
              <a:off x="3048000" y="2463114"/>
              <a:ext cx="1295400" cy="923330"/>
            </a:xfrm>
            <a:prstGeom prst="rect">
              <a:avLst/>
            </a:prstGeom>
            <a:noFill/>
          </p:spPr>
          <p:txBody>
            <a:bodyPr wrap="square" rtlCol="0">
              <a:spAutoFit/>
            </a:bodyPr>
            <a:lstStyle/>
            <a:p>
              <a:pPr algn="ctr"/>
              <a:r>
                <a:rPr lang="en-US" dirty="0" smtClean="0">
                  <a:latin typeface="Times New Roman" pitchFamily="18" charset="0"/>
                  <a:cs typeface="Times New Roman" pitchFamily="18" charset="0"/>
                </a:rPr>
                <a:t>Weak</a:t>
              </a:r>
            </a:p>
            <a:p>
              <a:pPr algn="ctr"/>
              <a:r>
                <a:rPr lang="en-US" dirty="0" smtClean="0">
                  <a:latin typeface="Times New Roman" pitchFamily="18" charset="0"/>
                  <a:cs typeface="Times New Roman" pitchFamily="18" charset="0"/>
                </a:rPr>
                <a:t>Negative</a:t>
              </a:r>
            </a:p>
            <a:p>
              <a:pPr algn="ctr"/>
              <a:r>
                <a:rPr lang="en-US" dirty="0" smtClean="0">
                  <a:latin typeface="Times New Roman" pitchFamily="18" charset="0"/>
                  <a:cs typeface="Times New Roman" pitchFamily="18" charset="0"/>
                </a:rPr>
                <a:t> Correlation </a:t>
              </a:r>
              <a:endParaRPr lang="en-US" dirty="0">
                <a:latin typeface="Times New Roman" pitchFamily="18" charset="0"/>
                <a:cs typeface="Times New Roman" pitchFamily="18" charset="0"/>
              </a:endParaRPr>
            </a:p>
          </p:txBody>
        </p:sp>
        <p:sp>
          <p:nvSpPr>
            <p:cNvPr id="150" name="TextBox 149"/>
            <p:cNvSpPr txBox="1"/>
            <p:nvPr/>
          </p:nvSpPr>
          <p:spPr>
            <a:xfrm>
              <a:off x="4639959" y="2590799"/>
              <a:ext cx="1295400" cy="923330"/>
            </a:xfrm>
            <a:prstGeom prst="rect">
              <a:avLst/>
            </a:prstGeom>
            <a:noFill/>
          </p:spPr>
          <p:txBody>
            <a:bodyPr wrap="square" rtlCol="0">
              <a:spAutoFit/>
            </a:bodyPr>
            <a:lstStyle/>
            <a:p>
              <a:pPr algn="ctr"/>
              <a:r>
                <a:rPr lang="en-US" dirty="0" smtClean="0">
                  <a:latin typeface="Times New Roman" pitchFamily="18" charset="0"/>
                  <a:cs typeface="Times New Roman" pitchFamily="18" charset="0"/>
                </a:rPr>
                <a:t>Strong</a:t>
              </a:r>
            </a:p>
            <a:p>
              <a:pPr algn="ctr"/>
              <a:r>
                <a:rPr lang="en-US" dirty="0" smtClean="0">
                  <a:latin typeface="Times New Roman" pitchFamily="18" charset="0"/>
                  <a:cs typeface="Times New Roman" pitchFamily="18" charset="0"/>
                </a:rPr>
                <a:t>Positive</a:t>
              </a:r>
            </a:p>
            <a:p>
              <a:pPr algn="ctr"/>
              <a:r>
                <a:rPr lang="en-US" dirty="0" smtClean="0">
                  <a:latin typeface="Times New Roman" pitchFamily="18" charset="0"/>
                  <a:cs typeface="Times New Roman" pitchFamily="18" charset="0"/>
                </a:rPr>
                <a:t> Correlation </a:t>
              </a:r>
              <a:endParaRPr lang="en-US" dirty="0">
                <a:latin typeface="Times New Roman" pitchFamily="18" charset="0"/>
                <a:cs typeface="Times New Roman" pitchFamily="18" charset="0"/>
              </a:endParaRPr>
            </a:p>
          </p:txBody>
        </p:sp>
        <p:sp>
          <p:nvSpPr>
            <p:cNvPr id="151" name="TextBox 150"/>
            <p:cNvSpPr txBox="1"/>
            <p:nvPr/>
          </p:nvSpPr>
          <p:spPr>
            <a:xfrm>
              <a:off x="5982729" y="2602468"/>
              <a:ext cx="1295400" cy="923330"/>
            </a:xfrm>
            <a:prstGeom prst="rect">
              <a:avLst/>
            </a:prstGeom>
            <a:noFill/>
          </p:spPr>
          <p:txBody>
            <a:bodyPr wrap="square" rtlCol="0">
              <a:spAutoFit/>
            </a:bodyPr>
            <a:lstStyle/>
            <a:p>
              <a:pPr algn="ctr"/>
              <a:r>
                <a:rPr lang="en-US" dirty="0" smtClean="0">
                  <a:latin typeface="Times New Roman" pitchFamily="18" charset="0"/>
                  <a:cs typeface="Times New Roman" pitchFamily="18" charset="0"/>
                </a:rPr>
                <a:t>Moderate</a:t>
              </a:r>
            </a:p>
            <a:p>
              <a:pPr algn="ctr"/>
              <a:r>
                <a:rPr lang="en-US" dirty="0" smtClean="0">
                  <a:latin typeface="Times New Roman" pitchFamily="18" charset="0"/>
                  <a:cs typeface="Times New Roman" pitchFamily="18" charset="0"/>
                </a:rPr>
                <a:t>Positive</a:t>
              </a:r>
            </a:p>
            <a:p>
              <a:pPr algn="ctr"/>
              <a:r>
                <a:rPr lang="en-US" dirty="0" smtClean="0">
                  <a:latin typeface="Times New Roman" pitchFamily="18" charset="0"/>
                  <a:cs typeface="Times New Roman" pitchFamily="18" charset="0"/>
                </a:rPr>
                <a:t> Correlation </a:t>
              </a:r>
              <a:endParaRPr lang="en-US" dirty="0">
                <a:latin typeface="Times New Roman" pitchFamily="18" charset="0"/>
                <a:cs typeface="Times New Roman" pitchFamily="18" charset="0"/>
              </a:endParaRPr>
            </a:p>
          </p:txBody>
        </p:sp>
        <p:sp>
          <p:nvSpPr>
            <p:cNvPr id="152" name="TextBox 151"/>
            <p:cNvSpPr txBox="1"/>
            <p:nvPr/>
          </p:nvSpPr>
          <p:spPr>
            <a:xfrm>
              <a:off x="7241058" y="2615514"/>
              <a:ext cx="1295400" cy="923330"/>
            </a:xfrm>
            <a:prstGeom prst="rect">
              <a:avLst/>
            </a:prstGeom>
            <a:noFill/>
          </p:spPr>
          <p:txBody>
            <a:bodyPr wrap="square" rtlCol="0">
              <a:spAutoFit/>
            </a:bodyPr>
            <a:lstStyle/>
            <a:p>
              <a:pPr algn="ctr"/>
              <a:r>
                <a:rPr lang="en-US" dirty="0" smtClean="0">
                  <a:latin typeface="Times New Roman" pitchFamily="18" charset="0"/>
                  <a:cs typeface="Times New Roman" pitchFamily="18" charset="0"/>
                </a:rPr>
                <a:t>Weak</a:t>
              </a:r>
            </a:p>
            <a:p>
              <a:pPr algn="ctr"/>
              <a:r>
                <a:rPr lang="en-US" dirty="0" smtClean="0">
                  <a:latin typeface="Times New Roman" pitchFamily="18" charset="0"/>
                  <a:cs typeface="Times New Roman" pitchFamily="18" charset="0"/>
                </a:rPr>
                <a:t>Positive</a:t>
              </a:r>
            </a:p>
            <a:p>
              <a:pPr algn="ctr"/>
              <a:r>
                <a:rPr lang="en-US" dirty="0" smtClean="0">
                  <a:latin typeface="Times New Roman" pitchFamily="18" charset="0"/>
                  <a:cs typeface="Times New Roman" pitchFamily="18" charset="0"/>
                </a:rPr>
                <a:t> Correlation </a:t>
              </a:r>
              <a:endParaRPr lang="en-US" dirty="0">
                <a:latin typeface="Times New Roman" pitchFamily="18" charset="0"/>
                <a:cs typeface="Times New Roman"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a:bodyPr>
          <a:lstStyle/>
          <a:p>
            <a:r>
              <a:rPr lang="en-US" b="1" dirty="0" smtClean="0">
                <a:solidFill>
                  <a:srgbClr val="4DB14B"/>
                </a:solidFill>
                <a:latin typeface="Times New Roman" pitchFamily="18" charset="0"/>
                <a:cs typeface="Times New Roman" pitchFamily="18" charset="0"/>
              </a:rPr>
              <a:t>Coefficient of Correlation</a:t>
            </a:r>
            <a:endParaRPr lang="en-US" b="1" dirty="0">
              <a:solidFill>
                <a:srgbClr val="4DB14B"/>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11</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56" name="TextBox 55"/>
          <p:cNvSpPr txBox="1"/>
          <p:nvPr/>
        </p:nvSpPr>
        <p:spPr>
          <a:xfrm>
            <a:off x="228600" y="1056382"/>
            <a:ext cx="8763000" cy="1569660"/>
          </a:xfrm>
          <a:prstGeom prst="rect">
            <a:avLst/>
          </a:prstGeom>
          <a:noFill/>
        </p:spPr>
        <p:txBody>
          <a:bodyPr wrap="square" rtlCol="0">
            <a:spAutoFit/>
          </a:bodyPr>
          <a:lstStyle/>
          <a:p>
            <a:r>
              <a:rPr lang="en-US" sz="3200" dirty="0" smtClean="0">
                <a:solidFill>
                  <a:srgbClr val="0000FF"/>
                </a:solidFill>
                <a:latin typeface="Times New Roman" pitchFamily="18" charset="0"/>
                <a:cs typeface="Times New Roman" pitchFamily="18" charset="0"/>
              </a:rPr>
              <a:t>Coefficient of Correlation </a:t>
            </a:r>
            <a:r>
              <a:rPr lang="en-US" sz="3200" dirty="0" smtClean="0">
                <a:latin typeface="Times New Roman" pitchFamily="18" charset="0"/>
                <a:cs typeface="Times New Roman" pitchFamily="18" charset="0"/>
              </a:rPr>
              <a:t>A measure of the strength of the linear relationship between two variables. </a:t>
            </a:r>
          </a:p>
          <a:p>
            <a:r>
              <a:rPr lang="en-US" sz="3200" dirty="0" smtClean="0">
                <a:solidFill>
                  <a:srgbClr val="0000FF"/>
                </a:solidFill>
                <a:latin typeface="Times New Roman" pitchFamily="18" charset="0"/>
                <a:cs typeface="Times New Roman" pitchFamily="18" charset="0"/>
              </a:rPr>
              <a:t>(n is the number of paired observations)</a:t>
            </a:r>
            <a:endParaRPr lang="en-US" sz="3200" dirty="0">
              <a:solidFill>
                <a:srgbClr val="0000FF"/>
              </a:solidFill>
              <a:latin typeface="Times New Roman" pitchFamily="18" charset="0"/>
              <a:cs typeface="Times New Roman" pitchFamily="18" charset="0"/>
            </a:endParaRPr>
          </a:p>
        </p:txBody>
      </p:sp>
      <p:graphicFrame>
        <p:nvGraphicFramePr>
          <p:cNvPr id="57" name="Object 56"/>
          <p:cNvGraphicFramePr>
            <a:graphicFrameLocks noChangeAspect="1"/>
          </p:cNvGraphicFramePr>
          <p:nvPr/>
        </p:nvGraphicFramePr>
        <p:xfrm>
          <a:off x="914400" y="3505200"/>
          <a:ext cx="6383215" cy="1371600"/>
        </p:xfrm>
        <a:graphic>
          <a:graphicData uri="http://schemas.openxmlformats.org/presentationml/2006/ole">
            <p:oleObj spid="_x0000_s1026" name="Equation" r:id="rId4" imgW="3073320" imgH="66024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a:bodyPr>
          <a:lstStyle/>
          <a:p>
            <a:r>
              <a:rPr lang="en-US" b="1" dirty="0" smtClean="0">
                <a:solidFill>
                  <a:srgbClr val="4DB14B"/>
                </a:solidFill>
                <a:latin typeface="Times New Roman" pitchFamily="18" charset="0"/>
                <a:cs typeface="Times New Roman" pitchFamily="18" charset="0"/>
              </a:rPr>
              <a:t>Example 1</a:t>
            </a:r>
            <a:endParaRPr lang="en-US" b="1" dirty="0">
              <a:solidFill>
                <a:srgbClr val="4DB14B"/>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12</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56" name="TextBox 55"/>
          <p:cNvSpPr txBox="1"/>
          <p:nvPr/>
        </p:nvSpPr>
        <p:spPr>
          <a:xfrm>
            <a:off x="228600" y="1261170"/>
            <a:ext cx="8878330" cy="3539430"/>
          </a:xfrm>
          <a:prstGeom prst="rect">
            <a:avLst/>
          </a:prstGeom>
          <a:noFill/>
        </p:spPr>
        <p:txBody>
          <a:bodyPr wrap="square" rtlCol="0">
            <a:spAutoFit/>
          </a:bodyPr>
          <a:lstStyle/>
          <a:p>
            <a:r>
              <a:rPr lang="en-US" sz="3200" dirty="0" smtClean="0">
                <a:latin typeface="Times New Roman" pitchFamily="18" charset="0"/>
                <a:cs typeface="Times New Roman" pitchFamily="18" charset="0"/>
              </a:rPr>
              <a:t>It is believed the annual repair cost for the sporty automobile </a:t>
            </a:r>
            <a:r>
              <a:rPr lang="en-US" sz="3200" dirty="0" err="1" smtClean="0">
                <a:latin typeface="Times New Roman" pitchFamily="18" charset="0"/>
                <a:cs typeface="Times New Roman" pitchFamily="18" charset="0"/>
              </a:rPr>
              <a:t>Glochenspiel</a:t>
            </a:r>
            <a:r>
              <a:rPr lang="en-US" sz="3200" dirty="0" smtClean="0">
                <a:latin typeface="Times New Roman" pitchFamily="18" charset="0"/>
                <a:cs typeface="Times New Roman" pitchFamily="18" charset="0"/>
              </a:rPr>
              <a:t> is related to its age. A sample of 10 automobiles revealed the results in the table below. </a:t>
            </a:r>
            <a:r>
              <a:rPr lang="en-US" sz="3200" b="1" dirty="0" smtClean="0">
                <a:latin typeface="Times New Roman" pitchFamily="18" charset="0"/>
                <a:cs typeface="Times New Roman" pitchFamily="18" charset="0"/>
              </a:rPr>
              <a:t>a) </a:t>
            </a:r>
            <a:r>
              <a:rPr lang="en-US" sz="3200" dirty="0" smtClean="0">
                <a:latin typeface="Times New Roman" pitchFamily="18" charset="0"/>
                <a:cs typeface="Times New Roman" pitchFamily="18" charset="0"/>
              </a:rPr>
              <a:t>Plot the data in a scatter diagram. Does it appear there is a relationship between repair cost and age?</a:t>
            </a:r>
            <a:r>
              <a:rPr lang="en-US" sz="3200" dirty="0">
                <a:latin typeface="Times New Roman" pitchFamily="18" charset="0"/>
                <a:cs typeface="Times New Roman" pitchFamily="18" charset="0"/>
              </a:rPr>
              <a:t> </a:t>
            </a:r>
            <a:r>
              <a:rPr lang="en-US" sz="3200" b="1" dirty="0" smtClean="0">
                <a:latin typeface="Times New Roman" pitchFamily="18" charset="0"/>
                <a:cs typeface="Times New Roman" pitchFamily="18" charset="0"/>
              </a:rPr>
              <a:t>b) </a:t>
            </a:r>
            <a:r>
              <a:rPr lang="en-US" sz="3200" dirty="0" smtClean="0">
                <a:latin typeface="Times New Roman" pitchFamily="18" charset="0"/>
                <a:cs typeface="Times New Roman" pitchFamily="18" charset="0"/>
              </a:rPr>
              <a:t>Compute the coefficient of correlation.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a:bodyPr>
          <a:lstStyle/>
          <a:p>
            <a:r>
              <a:rPr lang="en-US" b="1" dirty="0" smtClean="0">
                <a:solidFill>
                  <a:srgbClr val="4DB14B"/>
                </a:solidFill>
                <a:latin typeface="Times New Roman" pitchFamily="18" charset="0"/>
                <a:cs typeface="Times New Roman" pitchFamily="18" charset="0"/>
              </a:rPr>
              <a:t>Example 1</a:t>
            </a:r>
            <a:endParaRPr lang="en-US" b="1" dirty="0">
              <a:solidFill>
                <a:srgbClr val="4DB14B"/>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13</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graphicFrame>
        <p:nvGraphicFramePr>
          <p:cNvPr id="6" name="Table 5"/>
          <p:cNvGraphicFramePr>
            <a:graphicFrameLocks noGrp="1"/>
          </p:cNvGraphicFramePr>
          <p:nvPr/>
        </p:nvGraphicFramePr>
        <p:xfrm>
          <a:off x="2819400" y="1397000"/>
          <a:ext cx="2667000" cy="4968240"/>
        </p:xfrm>
        <a:graphic>
          <a:graphicData uri="http://schemas.openxmlformats.org/drawingml/2006/table">
            <a:tbl>
              <a:tblPr firstRow="1" bandRow="1">
                <a:tableStyleId>{5940675A-B579-460E-94D1-54222C63F5DA}</a:tableStyleId>
              </a:tblPr>
              <a:tblGrid>
                <a:gridCol w="1524000"/>
                <a:gridCol w="1143000"/>
              </a:tblGrid>
              <a:tr h="370840">
                <a:tc>
                  <a:txBody>
                    <a:bodyPr/>
                    <a:lstStyle/>
                    <a:p>
                      <a:r>
                        <a:rPr lang="en-US" sz="2000" dirty="0" smtClean="0">
                          <a:latin typeface="Times New Roman" pitchFamily="18" charset="0"/>
                          <a:cs typeface="Times New Roman" pitchFamily="18" charset="0"/>
                        </a:rPr>
                        <a:t>Repair</a:t>
                      </a:r>
                      <a:r>
                        <a:rPr lang="en-US" sz="2000" baseline="0" dirty="0" smtClean="0">
                          <a:latin typeface="Times New Roman" pitchFamily="18" charset="0"/>
                          <a:cs typeface="Times New Roman" pitchFamily="18" charset="0"/>
                        </a:rPr>
                        <a:t> cost in dollars</a:t>
                      </a:r>
                    </a:p>
                    <a:p>
                      <a:r>
                        <a:rPr lang="en-US" sz="2000" baseline="0" dirty="0" smtClean="0">
                          <a:latin typeface="Times New Roman" pitchFamily="18" charset="0"/>
                          <a:cs typeface="Times New Roman" pitchFamily="18" charset="0"/>
                        </a:rPr>
                        <a:t>Y</a:t>
                      </a:r>
                      <a:endParaRPr lang="en-US" sz="2000" dirty="0">
                        <a:latin typeface="Times New Roman" pitchFamily="18" charset="0"/>
                        <a:cs typeface="Times New Roman" pitchFamily="18" charset="0"/>
                      </a:endParaRPr>
                    </a:p>
                  </a:txBody>
                  <a:tcPr/>
                </a:tc>
                <a:tc>
                  <a:txBody>
                    <a:bodyPr/>
                    <a:lstStyle/>
                    <a:p>
                      <a:r>
                        <a:rPr lang="en-US" sz="2000" dirty="0" smtClean="0">
                          <a:latin typeface="Times New Roman" pitchFamily="18" charset="0"/>
                          <a:cs typeface="Times New Roman" pitchFamily="18" charset="0"/>
                        </a:rPr>
                        <a:t>Age in Years</a:t>
                      </a:r>
                    </a:p>
                    <a:p>
                      <a:r>
                        <a:rPr lang="en-US" sz="2000" dirty="0" smtClean="0">
                          <a:latin typeface="Times New Roman" pitchFamily="18" charset="0"/>
                          <a:cs typeface="Times New Roman" pitchFamily="18" charset="0"/>
                        </a:rPr>
                        <a:t>X</a:t>
                      </a:r>
                      <a:endParaRPr lang="en-US" sz="2000" dirty="0">
                        <a:latin typeface="Times New Roman" pitchFamily="18" charset="0"/>
                        <a:cs typeface="Times New Roman" pitchFamily="18" charset="0"/>
                      </a:endParaRPr>
                    </a:p>
                  </a:txBody>
                  <a:tcPr/>
                </a:tc>
              </a:tr>
              <a:tr h="370840">
                <a:tc>
                  <a:txBody>
                    <a:bodyPr/>
                    <a:lstStyle/>
                    <a:p>
                      <a:r>
                        <a:rPr lang="en-US" sz="2000" dirty="0" smtClean="0">
                          <a:latin typeface="Times New Roman" pitchFamily="18" charset="0"/>
                          <a:cs typeface="Times New Roman" pitchFamily="18" charset="0"/>
                        </a:rPr>
                        <a:t>72</a:t>
                      </a:r>
                      <a:endParaRPr lang="en-US" sz="2000" dirty="0">
                        <a:latin typeface="Times New Roman" pitchFamily="18" charset="0"/>
                        <a:cs typeface="Times New Roman" pitchFamily="18" charset="0"/>
                      </a:endParaRPr>
                    </a:p>
                  </a:txBody>
                  <a:tcPr/>
                </a:tc>
                <a:tc>
                  <a:txBody>
                    <a:bodyPr/>
                    <a:lstStyle/>
                    <a:p>
                      <a:r>
                        <a:rPr lang="en-US" sz="2000" dirty="0" smtClean="0">
                          <a:latin typeface="Times New Roman" pitchFamily="18" charset="0"/>
                          <a:cs typeface="Times New Roman" pitchFamily="18" charset="0"/>
                        </a:rPr>
                        <a:t>2</a:t>
                      </a:r>
                      <a:endParaRPr lang="en-US" sz="2000" dirty="0">
                        <a:latin typeface="Times New Roman" pitchFamily="18" charset="0"/>
                        <a:cs typeface="Times New Roman" pitchFamily="18" charset="0"/>
                      </a:endParaRPr>
                    </a:p>
                  </a:txBody>
                  <a:tcPr/>
                </a:tc>
              </a:tr>
              <a:tr h="370840">
                <a:tc>
                  <a:txBody>
                    <a:bodyPr/>
                    <a:lstStyle/>
                    <a:p>
                      <a:r>
                        <a:rPr lang="en-US" sz="2000" dirty="0" smtClean="0">
                          <a:latin typeface="Times New Roman" pitchFamily="18" charset="0"/>
                          <a:cs typeface="Times New Roman" pitchFamily="18" charset="0"/>
                        </a:rPr>
                        <a:t>99</a:t>
                      </a:r>
                      <a:endParaRPr lang="en-US" sz="2000" dirty="0">
                        <a:latin typeface="Times New Roman" pitchFamily="18" charset="0"/>
                        <a:cs typeface="Times New Roman" pitchFamily="18" charset="0"/>
                      </a:endParaRPr>
                    </a:p>
                  </a:txBody>
                  <a:tcPr/>
                </a:tc>
                <a:tc>
                  <a:txBody>
                    <a:bodyPr/>
                    <a:lstStyle/>
                    <a:p>
                      <a:r>
                        <a:rPr lang="en-US" sz="2000" dirty="0" smtClean="0">
                          <a:latin typeface="Times New Roman" pitchFamily="18" charset="0"/>
                          <a:cs typeface="Times New Roman" pitchFamily="18" charset="0"/>
                        </a:rPr>
                        <a:t>3</a:t>
                      </a:r>
                      <a:endParaRPr lang="en-US" sz="2000" dirty="0">
                        <a:latin typeface="Times New Roman" pitchFamily="18" charset="0"/>
                        <a:cs typeface="Times New Roman" pitchFamily="18" charset="0"/>
                      </a:endParaRPr>
                    </a:p>
                  </a:txBody>
                  <a:tcPr/>
                </a:tc>
              </a:tr>
              <a:tr h="370840">
                <a:tc>
                  <a:txBody>
                    <a:bodyPr/>
                    <a:lstStyle/>
                    <a:p>
                      <a:r>
                        <a:rPr lang="en-US" sz="2000" dirty="0" smtClean="0">
                          <a:latin typeface="Times New Roman" pitchFamily="18" charset="0"/>
                          <a:cs typeface="Times New Roman" pitchFamily="18" charset="0"/>
                        </a:rPr>
                        <a:t>65</a:t>
                      </a:r>
                      <a:endParaRPr lang="en-US" sz="2000" dirty="0">
                        <a:latin typeface="Times New Roman" pitchFamily="18" charset="0"/>
                        <a:cs typeface="Times New Roman" pitchFamily="18" charset="0"/>
                      </a:endParaRPr>
                    </a:p>
                  </a:txBody>
                  <a:tcPr/>
                </a:tc>
                <a:tc>
                  <a:txBody>
                    <a:bodyPr/>
                    <a:lstStyle/>
                    <a:p>
                      <a:r>
                        <a:rPr lang="en-US" sz="2000" dirty="0" smtClean="0">
                          <a:latin typeface="Times New Roman" pitchFamily="18" charset="0"/>
                          <a:cs typeface="Times New Roman" pitchFamily="18" charset="0"/>
                        </a:rPr>
                        <a:t>1</a:t>
                      </a:r>
                      <a:endParaRPr lang="en-US" sz="2000" dirty="0">
                        <a:latin typeface="Times New Roman" pitchFamily="18" charset="0"/>
                        <a:cs typeface="Times New Roman" pitchFamily="18" charset="0"/>
                      </a:endParaRPr>
                    </a:p>
                  </a:txBody>
                  <a:tcPr/>
                </a:tc>
              </a:tr>
              <a:tr h="370840">
                <a:tc>
                  <a:txBody>
                    <a:bodyPr/>
                    <a:lstStyle/>
                    <a:p>
                      <a:r>
                        <a:rPr lang="en-US" sz="2000" dirty="0" smtClean="0">
                          <a:latin typeface="Times New Roman" pitchFamily="18" charset="0"/>
                          <a:cs typeface="Times New Roman" pitchFamily="18" charset="0"/>
                        </a:rPr>
                        <a:t>138</a:t>
                      </a:r>
                      <a:endParaRPr lang="en-US" sz="2000" dirty="0">
                        <a:latin typeface="Times New Roman" pitchFamily="18" charset="0"/>
                        <a:cs typeface="Times New Roman" pitchFamily="18" charset="0"/>
                      </a:endParaRPr>
                    </a:p>
                  </a:txBody>
                  <a:tcPr/>
                </a:tc>
                <a:tc>
                  <a:txBody>
                    <a:bodyPr/>
                    <a:lstStyle/>
                    <a:p>
                      <a:r>
                        <a:rPr lang="en-US" sz="2000" dirty="0" smtClean="0">
                          <a:latin typeface="Times New Roman" pitchFamily="18" charset="0"/>
                          <a:cs typeface="Times New Roman" pitchFamily="18" charset="0"/>
                        </a:rPr>
                        <a:t>7</a:t>
                      </a:r>
                      <a:endParaRPr lang="en-US" sz="2000" dirty="0">
                        <a:latin typeface="Times New Roman" pitchFamily="18" charset="0"/>
                        <a:cs typeface="Times New Roman" pitchFamily="18" charset="0"/>
                      </a:endParaRPr>
                    </a:p>
                  </a:txBody>
                  <a:tcPr/>
                </a:tc>
              </a:tr>
              <a:tr h="370840">
                <a:tc>
                  <a:txBody>
                    <a:bodyPr/>
                    <a:lstStyle/>
                    <a:p>
                      <a:r>
                        <a:rPr lang="en-US" sz="2000" dirty="0" smtClean="0">
                          <a:latin typeface="Times New Roman" pitchFamily="18" charset="0"/>
                          <a:cs typeface="Times New Roman" pitchFamily="18" charset="0"/>
                        </a:rPr>
                        <a:t>170</a:t>
                      </a:r>
                      <a:endParaRPr lang="en-US" sz="2000" dirty="0">
                        <a:latin typeface="Times New Roman" pitchFamily="18" charset="0"/>
                        <a:cs typeface="Times New Roman" pitchFamily="18" charset="0"/>
                      </a:endParaRPr>
                    </a:p>
                  </a:txBody>
                  <a:tcPr/>
                </a:tc>
                <a:tc>
                  <a:txBody>
                    <a:bodyPr/>
                    <a:lstStyle/>
                    <a:p>
                      <a:r>
                        <a:rPr lang="en-US" sz="2000" dirty="0" smtClean="0">
                          <a:latin typeface="Times New Roman" pitchFamily="18" charset="0"/>
                          <a:cs typeface="Times New Roman" pitchFamily="18" charset="0"/>
                        </a:rPr>
                        <a:t>6</a:t>
                      </a:r>
                      <a:endParaRPr lang="en-US" sz="2000" dirty="0">
                        <a:latin typeface="Times New Roman" pitchFamily="18" charset="0"/>
                        <a:cs typeface="Times New Roman" pitchFamily="18" charset="0"/>
                      </a:endParaRPr>
                    </a:p>
                  </a:txBody>
                  <a:tcPr/>
                </a:tc>
              </a:tr>
              <a:tr h="370840">
                <a:tc>
                  <a:txBody>
                    <a:bodyPr/>
                    <a:lstStyle/>
                    <a:p>
                      <a:r>
                        <a:rPr lang="en-US" sz="2000" dirty="0" smtClean="0">
                          <a:latin typeface="Times New Roman" pitchFamily="18" charset="0"/>
                          <a:cs typeface="Times New Roman" pitchFamily="18" charset="0"/>
                        </a:rPr>
                        <a:t>140</a:t>
                      </a:r>
                      <a:endParaRPr lang="en-US" sz="2000" dirty="0">
                        <a:latin typeface="Times New Roman" pitchFamily="18" charset="0"/>
                        <a:cs typeface="Times New Roman" pitchFamily="18" charset="0"/>
                      </a:endParaRPr>
                    </a:p>
                  </a:txBody>
                  <a:tcPr/>
                </a:tc>
                <a:tc>
                  <a:txBody>
                    <a:bodyPr/>
                    <a:lstStyle/>
                    <a:p>
                      <a:r>
                        <a:rPr lang="en-US" sz="2000" dirty="0" smtClean="0">
                          <a:latin typeface="Times New Roman" pitchFamily="18" charset="0"/>
                          <a:cs typeface="Times New Roman" pitchFamily="18" charset="0"/>
                        </a:rPr>
                        <a:t>8</a:t>
                      </a:r>
                      <a:endParaRPr lang="en-US" sz="2000" dirty="0">
                        <a:latin typeface="Times New Roman" pitchFamily="18" charset="0"/>
                        <a:cs typeface="Times New Roman" pitchFamily="18" charset="0"/>
                      </a:endParaRPr>
                    </a:p>
                  </a:txBody>
                  <a:tcPr/>
                </a:tc>
              </a:tr>
              <a:tr h="370840">
                <a:tc>
                  <a:txBody>
                    <a:bodyPr/>
                    <a:lstStyle/>
                    <a:p>
                      <a:r>
                        <a:rPr lang="en-US" sz="2000" dirty="0" smtClean="0">
                          <a:latin typeface="Times New Roman" pitchFamily="18" charset="0"/>
                          <a:cs typeface="Times New Roman" pitchFamily="18" charset="0"/>
                        </a:rPr>
                        <a:t>114</a:t>
                      </a:r>
                      <a:endParaRPr lang="en-US" sz="2000" dirty="0">
                        <a:latin typeface="Times New Roman" pitchFamily="18" charset="0"/>
                        <a:cs typeface="Times New Roman" pitchFamily="18" charset="0"/>
                      </a:endParaRPr>
                    </a:p>
                  </a:txBody>
                  <a:tcPr/>
                </a:tc>
                <a:tc>
                  <a:txBody>
                    <a:bodyPr/>
                    <a:lstStyle/>
                    <a:p>
                      <a:r>
                        <a:rPr lang="en-US" sz="2000" dirty="0" smtClean="0">
                          <a:latin typeface="Times New Roman" pitchFamily="18" charset="0"/>
                          <a:cs typeface="Times New Roman" pitchFamily="18" charset="0"/>
                        </a:rPr>
                        <a:t>4</a:t>
                      </a:r>
                      <a:endParaRPr lang="en-US" sz="2000" dirty="0">
                        <a:latin typeface="Times New Roman" pitchFamily="18" charset="0"/>
                        <a:cs typeface="Times New Roman" pitchFamily="18" charset="0"/>
                      </a:endParaRPr>
                    </a:p>
                  </a:txBody>
                  <a:tcPr/>
                </a:tc>
              </a:tr>
              <a:tr h="370840">
                <a:tc>
                  <a:txBody>
                    <a:bodyPr/>
                    <a:lstStyle/>
                    <a:p>
                      <a:r>
                        <a:rPr lang="en-US" sz="2000" dirty="0" smtClean="0">
                          <a:latin typeface="Times New Roman" pitchFamily="18" charset="0"/>
                          <a:cs typeface="Times New Roman" pitchFamily="18" charset="0"/>
                        </a:rPr>
                        <a:t>83</a:t>
                      </a:r>
                      <a:endParaRPr lang="en-US" sz="2000" dirty="0">
                        <a:latin typeface="Times New Roman" pitchFamily="18" charset="0"/>
                        <a:cs typeface="Times New Roman" pitchFamily="18" charset="0"/>
                      </a:endParaRPr>
                    </a:p>
                  </a:txBody>
                  <a:tcPr/>
                </a:tc>
                <a:tc>
                  <a:txBody>
                    <a:bodyPr/>
                    <a:lstStyle/>
                    <a:p>
                      <a:r>
                        <a:rPr lang="en-US" sz="2000" dirty="0" smtClean="0">
                          <a:latin typeface="Times New Roman" pitchFamily="18" charset="0"/>
                          <a:cs typeface="Times New Roman" pitchFamily="18" charset="0"/>
                        </a:rPr>
                        <a:t>1</a:t>
                      </a:r>
                      <a:endParaRPr lang="en-US" sz="2000" dirty="0">
                        <a:latin typeface="Times New Roman" pitchFamily="18" charset="0"/>
                        <a:cs typeface="Times New Roman" pitchFamily="18" charset="0"/>
                      </a:endParaRPr>
                    </a:p>
                  </a:txBody>
                  <a:tcPr/>
                </a:tc>
              </a:tr>
              <a:tr h="370840">
                <a:tc>
                  <a:txBody>
                    <a:bodyPr/>
                    <a:lstStyle/>
                    <a:p>
                      <a:r>
                        <a:rPr lang="en-US" sz="2000" dirty="0" smtClean="0">
                          <a:latin typeface="Times New Roman" pitchFamily="18" charset="0"/>
                          <a:cs typeface="Times New Roman" pitchFamily="18" charset="0"/>
                        </a:rPr>
                        <a:t>101</a:t>
                      </a:r>
                      <a:endParaRPr lang="en-US" sz="2000" dirty="0">
                        <a:latin typeface="Times New Roman" pitchFamily="18" charset="0"/>
                        <a:cs typeface="Times New Roman" pitchFamily="18" charset="0"/>
                      </a:endParaRPr>
                    </a:p>
                  </a:txBody>
                  <a:tcPr/>
                </a:tc>
                <a:tc>
                  <a:txBody>
                    <a:bodyPr/>
                    <a:lstStyle/>
                    <a:p>
                      <a:r>
                        <a:rPr lang="en-US" sz="2000" dirty="0" smtClean="0">
                          <a:latin typeface="Times New Roman" pitchFamily="18" charset="0"/>
                          <a:cs typeface="Times New Roman" pitchFamily="18" charset="0"/>
                        </a:rPr>
                        <a:t>2</a:t>
                      </a:r>
                      <a:endParaRPr lang="en-US" sz="2000" dirty="0">
                        <a:latin typeface="Times New Roman" pitchFamily="18" charset="0"/>
                        <a:cs typeface="Times New Roman" pitchFamily="18" charset="0"/>
                      </a:endParaRPr>
                    </a:p>
                  </a:txBody>
                  <a:tcPr/>
                </a:tc>
              </a:tr>
              <a:tr h="370840">
                <a:tc>
                  <a:txBody>
                    <a:bodyPr/>
                    <a:lstStyle/>
                    <a:p>
                      <a:r>
                        <a:rPr lang="en-US" sz="2000" dirty="0" smtClean="0">
                          <a:latin typeface="Times New Roman" pitchFamily="18" charset="0"/>
                          <a:cs typeface="Times New Roman" pitchFamily="18" charset="0"/>
                        </a:rPr>
                        <a:t>110</a:t>
                      </a:r>
                      <a:endParaRPr lang="en-US" sz="2000" dirty="0">
                        <a:latin typeface="Times New Roman" pitchFamily="18" charset="0"/>
                        <a:cs typeface="Times New Roman" pitchFamily="18" charset="0"/>
                      </a:endParaRPr>
                    </a:p>
                  </a:txBody>
                  <a:tcPr/>
                </a:tc>
                <a:tc>
                  <a:txBody>
                    <a:bodyPr/>
                    <a:lstStyle/>
                    <a:p>
                      <a:r>
                        <a:rPr lang="en-US" sz="2000" dirty="0" smtClean="0">
                          <a:latin typeface="Times New Roman" pitchFamily="18" charset="0"/>
                          <a:cs typeface="Times New Roman" pitchFamily="18" charset="0"/>
                        </a:rPr>
                        <a:t>5</a:t>
                      </a:r>
                      <a:endParaRPr lang="en-US" sz="2000" dirty="0">
                        <a:latin typeface="Times New Roman" pitchFamily="18" charset="0"/>
                        <a:cs typeface="Times New Roman" pitchFamily="18" charset="0"/>
                      </a:endParaRPr>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a:bodyPr>
          <a:lstStyle/>
          <a:p>
            <a:r>
              <a:rPr lang="en-US" b="1" dirty="0" smtClean="0">
                <a:solidFill>
                  <a:srgbClr val="4DB14B"/>
                </a:solidFill>
                <a:latin typeface="Times New Roman" pitchFamily="18" charset="0"/>
                <a:cs typeface="Times New Roman" pitchFamily="18" charset="0"/>
              </a:rPr>
              <a:t>Example 1</a:t>
            </a:r>
            <a:endParaRPr lang="en-US" b="1" dirty="0">
              <a:solidFill>
                <a:srgbClr val="4DB14B"/>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14</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graphicFrame>
        <p:nvGraphicFramePr>
          <p:cNvPr id="7" name="Chart 6"/>
          <p:cNvGraphicFramePr/>
          <p:nvPr/>
        </p:nvGraphicFramePr>
        <p:xfrm>
          <a:off x="1143000" y="1143000"/>
          <a:ext cx="6781800" cy="46482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a:bodyPr>
          <a:lstStyle/>
          <a:p>
            <a:r>
              <a:rPr lang="en-US" b="1" dirty="0" smtClean="0">
                <a:solidFill>
                  <a:srgbClr val="4DB14B"/>
                </a:solidFill>
                <a:latin typeface="Times New Roman" pitchFamily="18" charset="0"/>
                <a:cs typeface="Times New Roman" pitchFamily="18" charset="0"/>
              </a:rPr>
              <a:t>Example 1</a:t>
            </a:r>
            <a:endParaRPr lang="en-US" b="1" dirty="0">
              <a:solidFill>
                <a:srgbClr val="4DB14B"/>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15</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56" name="TextBox 55"/>
          <p:cNvSpPr txBox="1"/>
          <p:nvPr/>
        </p:nvSpPr>
        <p:spPr>
          <a:xfrm>
            <a:off x="228600" y="1261170"/>
            <a:ext cx="8878330" cy="2062103"/>
          </a:xfrm>
          <a:prstGeom prst="rect">
            <a:avLst/>
          </a:prstGeom>
          <a:noFill/>
        </p:spPr>
        <p:txBody>
          <a:bodyPr wrap="square" rtlCol="0">
            <a:spAutoFit/>
          </a:bodyPr>
          <a:lstStyle/>
          <a:p>
            <a:r>
              <a:rPr lang="en-US" sz="3200" dirty="0" smtClean="0">
                <a:latin typeface="Times New Roman" pitchFamily="18" charset="0"/>
                <a:cs typeface="Times New Roman" pitchFamily="18" charset="0"/>
              </a:rPr>
              <a:t>It appears that there is a positive correlation between the two variables. </a:t>
            </a:r>
          </a:p>
          <a:p>
            <a:r>
              <a:rPr lang="en-US" sz="3200" dirty="0" smtClean="0">
                <a:latin typeface="Times New Roman" pitchFamily="18" charset="0"/>
                <a:cs typeface="Times New Roman" pitchFamily="18" charset="0"/>
              </a:rPr>
              <a:t>The degree of association between age and repair cost is measured by the coefficient of correlation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a:bodyPr>
          <a:lstStyle/>
          <a:p>
            <a:r>
              <a:rPr lang="en-US" b="1" dirty="0" smtClean="0">
                <a:solidFill>
                  <a:srgbClr val="4DB14B"/>
                </a:solidFill>
                <a:latin typeface="Times New Roman" pitchFamily="18" charset="0"/>
                <a:cs typeface="Times New Roman" pitchFamily="18" charset="0"/>
              </a:rPr>
              <a:t>Example 1</a:t>
            </a:r>
            <a:endParaRPr lang="en-US" b="1" dirty="0">
              <a:solidFill>
                <a:srgbClr val="4DB14B"/>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16</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graphicFrame>
        <p:nvGraphicFramePr>
          <p:cNvPr id="6" name="Table 5"/>
          <p:cNvGraphicFramePr>
            <a:graphicFrameLocks noGrp="1"/>
          </p:cNvGraphicFramePr>
          <p:nvPr/>
        </p:nvGraphicFramePr>
        <p:xfrm>
          <a:off x="1295400" y="1066800"/>
          <a:ext cx="5715001" cy="4876803"/>
        </p:xfrm>
        <a:graphic>
          <a:graphicData uri="http://schemas.openxmlformats.org/drawingml/2006/table">
            <a:tbl>
              <a:tblPr/>
              <a:tblGrid>
                <a:gridCol w="1091629"/>
                <a:gridCol w="1155843"/>
                <a:gridCol w="1155843"/>
                <a:gridCol w="1155843"/>
                <a:gridCol w="1155843"/>
              </a:tblGrid>
              <a:tr h="461590">
                <a:tc>
                  <a:txBody>
                    <a:bodyPr/>
                    <a:lstStyle/>
                    <a:p>
                      <a:pPr algn="l" fontAlgn="b"/>
                      <a:r>
                        <a:rPr lang="en-US" sz="2400" b="0" i="0" u="none" strike="noStrike" dirty="0">
                          <a:solidFill>
                            <a:schemeClr val="tx1"/>
                          </a:solidFill>
                          <a:latin typeface="Times New Roman" pitchFamily="18" charset="0"/>
                          <a:cs typeface="Times New Roman" pitchFamily="18" charset="0"/>
                        </a:rPr>
                        <a:t>Y</a:t>
                      </a:r>
                    </a:p>
                  </a:txBody>
                  <a:tcPr marL="0" marR="0" marT="0"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X</a:t>
                      </a:r>
                    </a:p>
                  </a:txBody>
                  <a:tcPr marL="0" marR="0" marT="0"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XY</a:t>
                      </a:r>
                    </a:p>
                  </a:txBody>
                  <a:tcPr marL="0" marR="0" marT="0"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X</a:t>
                      </a:r>
                      <a:r>
                        <a:rPr lang="en-US" sz="2400" b="0" i="0" u="none" strike="noStrike" baseline="30000" dirty="0">
                          <a:solidFill>
                            <a:schemeClr val="tx1"/>
                          </a:solidFill>
                          <a:latin typeface="Times New Roman" pitchFamily="18" charset="0"/>
                          <a:cs typeface="Times New Roman" pitchFamily="18" charset="0"/>
                        </a:rPr>
                        <a:t>2</a:t>
                      </a:r>
                      <a:endParaRPr lang="en-US" sz="2400" b="0" i="0" u="none" strike="noStrike" dirty="0">
                        <a:solidFill>
                          <a:schemeClr val="tx1"/>
                        </a:solidFill>
                        <a:latin typeface="Times New Roman" pitchFamily="18" charset="0"/>
                        <a:cs typeface="Times New Roman" pitchFamily="18" charset="0"/>
                      </a:endParaRPr>
                    </a:p>
                  </a:txBody>
                  <a:tcPr marL="0" marR="0" marT="0"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Y</a:t>
                      </a:r>
                      <a:r>
                        <a:rPr lang="en-US" sz="2400" b="0" i="0" u="none" strike="noStrike" baseline="30000" dirty="0">
                          <a:solidFill>
                            <a:schemeClr val="tx1"/>
                          </a:solidFill>
                          <a:latin typeface="Times New Roman" pitchFamily="18" charset="0"/>
                          <a:cs typeface="Times New Roman" pitchFamily="18" charset="0"/>
                        </a:rPr>
                        <a:t>2</a:t>
                      </a:r>
                      <a:endParaRPr lang="en-US" sz="2400" b="0" i="0" u="none" strike="noStrike" dirty="0">
                        <a:solidFill>
                          <a:schemeClr val="tx1"/>
                        </a:solidFill>
                        <a:latin typeface="Times New Roman" pitchFamily="18" charset="0"/>
                        <a:cs typeface="Times New Roman" pitchFamily="18" charset="0"/>
                      </a:endParaRPr>
                    </a:p>
                  </a:txBody>
                  <a:tcPr marL="0" marR="0" marT="0"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1383">
                <a:tc>
                  <a:txBody>
                    <a:bodyPr/>
                    <a:lstStyle/>
                    <a:p>
                      <a:pPr algn="l" rtl="0" fontAlgn="t"/>
                      <a:r>
                        <a:rPr lang="en-US" sz="2400" b="0" i="0" u="none" strike="noStrike" dirty="0">
                          <a:solidFill>
                            <a:schemeClr val="tx1"/>
                          </a:solidFill>
                          <a:latin typeface="Times New Roman" pitchFamily="18" charset="0"/>
                          <a:cs typeface="Times New Roman" pitchFamily="18" charset="0"/>
                        </a:rPr>
                        <a:t>72</a:t>
                      </a:r>
                    </a:p>
                  </a:txBody>
                  <a:tcPr marL="0" marR="0" marT="0" marB="0">
                    <a:lnL>
                      <a:noFill/>
                    </a:lnL>
                    <a:lnR>
                      <a:noFill/>
                    </a:lnR>
                    <a:lnT w="12700" cap="flat" cmpd="sng" algn="ctr">
                      <a:solidFill>
                        <a:schemeClr val="tx1"/>
                      </a:solidFill>
                      <a:prstDash val="solid"/>
                      <a:round/>
                      <a:headEnd type="none" w="med" len="med"/>
                      <a:tailEnd type="none" w="med" len="med"/>
                    </a:lnT>
                    <a:lnB>
                      <a:noFill/>
                    </a:lnB>
                  </a:tcPr>
                </a:tc>
                <a:tc>
                  <a:txBody>
                    <a:bodyPr/>
                    <a:lstStyle/>
                    <a:p>
                      <a:pPr algn="l" rtl="0" fontAlgn="t"/>
                      <a:r>
                        <a:rPr lang="en-US" sz="2400" b="0" i="0" u="none" strike="noStrike" dirty="0">
                          <a:solidFill>
                            <a:schemeClr val="tx1"/>
                          </a:solidFill>
                          <a:latin typeface="Times New Roman" pitchFamily="18" charset="0"/>
                          <a:cs typeface="Times New Roman" pitchFamily="18" charset="0"/>
                        </a:rPr>
                        <a:t>2</a:t>
                      </a:r>
                    </a:p>
                  </a:txBody>
                  <a:tcPr marL="0" marR="0" marT="0" marB="0">
                    <a:lnL>
                      <a:noFill/>
                    </a:lnL>
                    <a:lnR>
                      <a:noFill/>
                    </a:lnR>
                    <a:lnT w="12700" cap="flat" cmpd="sng" algn="ctr">
                      <a:solidFill>
                        <a:schemeClr val="tx1"/>
                      </a:solidFill>
                      <a:prstDash val="solid"/>
                      <a:round/>
                      <a:headEnd type="none" w="med" len="med"/>
                      <a:tailEnd type="none" w="med" len="med"/>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144</a:t>
                      </a:r>
                    </a:p>
                  </a:txBody>
                  <a:tcPr marL="0" marR="0" marT="0"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4</a:t>
                      </a:r>
                    </a:p>
                  </a:txBody>
                  <a:tcPr marL="0" marR="0" marT="0"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5184</a:t>
                      </a:r>
                    </a:p>
                  </a:txBody>
                  <a:tcPr marL="0" marR="0" marT="0" marB="0" anchor="b">
                    <a:lnL>
                      <a:noFill/>
                    </a:lnL>
                    <a:lnR>
                      <a:noFill/>
                    </a:lnR>
                    <a:lnT w="12700" cap="flat" cmpd="sng" algn="ctr">
                      <a:solidFill>
                        <a:schemeClr val="tx1"/>
                      </a:solidFill>
                      <a:prstDash val="solid"/>
                      <a:round/>
                      <a:headEnd type="none" w="med" len="med"/>
                      <a:tailEnd type="none" w="med" len="med"/>
                    </a:lnT>
                    <a:lnB>
                      <a:noFill/>
                    </a:lnB>
                  </a:tcPr>
                </a:tc>
              </a:tr>
              <a:tr h="401383">
                <a:tc>
                  <a:txBody>
                    <a:bodyPr/>
                    <a:lstStyle/>
                    <a:p>
                      <a:pPr algn="l" rtl="0" fontAlgn="t"/>
                      <a:r>
                        <a:rPr lang="en-US" sz="2400" b="0" i="0" u="none" strike="noStrike" dirty="0">
                          <a:solidFill>
                            <a:schemeClr val="tx1"/>
                          </a:solidFill>
                          <a:latin typeface="Times New Roman" pitchFamily="18" charset="0"/>
                          <a:cs typeface="Times New Roman" pitchFamily="18" charset="0"/>
                        </a:rPr>
                        <a:t>99</a:t>
                      </a:r>
                    </a:p>
                  </a:txBody>
                  <a:tcPr marL="0" marR="0" marT="0" marB="0">
                    <a:lnL>
                      <a:noFill/>
                    </a:lnL>
                    <a:lnR>
                      <a:noFill/>
                    </a:lnR>
                    <a:lnT>
                      <a:noFill/>
                    </a:lnT>
                    <a:lnB>
                      <a:noFill/>
                    </a:lnB>
                  </a:tcPr>
                </a:tc>
                <a:tc>
                  <a:txBody>
                    <a:bodyPr/>
                    <a:lstStyle/>
                    <a:p>
                      <a:pPr algn="l" rtl="0" fontAlgn="t"/>
                      <a:r>
                        <a:rPr lang="en-US" sz="2400" b="0" i="0" u="none" strike="noStrike" dirty="0">
                          <a:solidFill>
                            <a:schemeClr val="tx1"/>
                          </a:solidFill>
                          <a:latin typeface="Times New Roman" pitchFamily="18" charset="0"/>
                          <a:cs typeface="Times New Roman" pitchFamily="18" charset="0"/>
                        </a:rPr>
                        <a:t>3</a:t>
                      </a:r>
                    </a:p>
                  </a:txBody>
                  <a:tcPr marL="0" marR="0" marT="0" marB="0">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297</a:t>
                      </a:r>
                    </a:p>
                  </a:txBody>
                  <a:tcPr marL="0" marR="0" marT="0" marB="0" anchor="b">
                    <a:lnL>
                      <a:noFill/>
                    </a:lnL>
                    <a:lnR>
                      <a:noFill/>
                    </a:lnR>
                    <a:lnT>
                      <a:noFill/>
                    </a:lnT>
                    <a:lnB>
                      <a:noFill/>
                    </a:lnB>
                  </a:tcPr>
                </a:tc>
                <a:tc>
                  <a:txBody>
                    <a:bodyPr/>
                    <a:lstStyle/>
                    <a:p>
                      <a:pPr algn="l" fontAlgn="b"/>
                      <a:r>
                        <a:rPr lang="en-US" sz="2400" b="0" i="0" u="none" strike="noStrike">
                          <a:solidFill>
                            <a:schemeClr val="tx1"/>
                          </a:solidFill>
                          <a:latin typeface="Times New Roman" pitchFamily="18" charset="0"/>
                          <a:cs typeface="Times New Roman" pitchFamily="18" charset="0"/>
                        </a:rPr>
                        <a:t>9</a:t>
                      </a:r>
                    </a:p>
                  </a:txBody>
                  <a:tcPr marL="0" marR="0" marT="0" marB="0" anchor="b">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9801</a:t>
                      </a:r>
                    </a:p>
                  </a:txBody>
                  <a:tcPr marL="0" marR="0" marT="0" marB="0" anchor="b">
                    <a:lnL>
                      <a:noFill/>
                    </a:lnL>
                    <a:lnR>
                      <a:noFill/>
                    </a:lnR>
                    <a:lnT>
                      <a:noFill/>
                    </a:lnT>
                    <a:lnB>
                      <a:noFill/>
                    </a:lnB>
                  </a:tcPr>
                </a:tc>
              </a:tr>
              <a:tr h="401383">
                <a:tc>
                  <a:txBody>
                    <a:bodyPr/>
                    <a:lstStyle/>
                    <a:p>
                      <a:pPr algn="l" rtl="0" fontAlgn="t"/>
                      <a:r>
                        <a:rPr lang="en-US" sz="2400" b="0" i="0" u="none" strike="noStrike" dirty="0">
                          <a:solidFill>
                            <a:schemeClr val="tx1"/>
                          </a:solidFill>
                          <a:latin typeface="Times New Roman" pitchFamily="18" charset="0"/>
                          <a:cs typeface="Times New Roman" pitchFamily="18" charset="0"/>
                        </a:rPr>
                        <a:t>65</a:t>
                      </a:r>
                    </a:p>
                  </a:txBody>
                  <a:tcPr marL="0" marR="0" marT="0" marB="0">
                    <a:lnL>
                      <a:noFill/>
                    </a:lnL>
                    <a:lnR>
                      <a:noFill/>
                    </a:lnR>
                    <a:lnT>
                      <a:noFill/>
                    </a:lnT>
                    <a:lnB>
                      <a:noFill/>
                    </a:lnB>
                  </a:tcPr>
                </a:tc>
                <a:tc>
                  <a:txBody>
                    <a:bodyPr/>
                    <a:lstStyle/>
                    <a:p>
                      <a:pPr algn="l" rtl="0" fontAlgn="t"/>
                      <a:r>
                        <a:rPr lang="en-US" sz="2400" b="0" i="0" u="none" strike="noStrike" dirty="0">
                          <a:solidFill>
                            <a:schemeClr val="tx1"/>
                          </a:solidFill>
                          <a:latin typeface="Times New Roman" pitchFamily="18" charset="0"/>
                          <a:cs typeface="Times New Roman" pitchFamily="18" charset="0"/>
                        </a:rPr>
                        <a:t>1</a:t>
                      </a:r>
                    </a:p>
                  </a:txBody>
                  <a:tcPr marL="0" marR="0" marT="0" marB="0">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65</a:t>
                      </a:r>
                    </a:p>
                  </a:txBody>
                  <a:tcPr marL="0" marR="0" marT="0" marB="0" anchor="b">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1</a:t>
                      </a:r>
                    </a:p>
                  </a:txBody>
                  <a:tcPr marL="0" marR="0" marT="0" marB="0" anchor="b">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4225</a:t>
                      </a:r>
                    </a:p>
                  </a:txBody>
                  <a:tcPr marL="0" marR="0" marT="0" marB="0" anchor="b">
                    <a:lnL>
                      <a:noFill/>
                    </a:lnL>
                    <a:lnR>
                      <a:noFill/>
                    </a:lnR>
                    <a:lnT>
                      <a:noFill/>
                    </a:lnT>
                    <a:lnB>
                      <a:noFill/>
                    </a:lnB>
                  </a:tcPr>
                </a:tc>
              </a:tr>
              <a:tr h="401383">
                <a:tc>
                  <a:txBody>
                    <a:bodyPr/>
                    <a:lstStyle/>
                    <a:p>
                      <a:pPr algn="l" rtl="0" fontAlgn="t"/>
                      <a:r>
                        <a:rPr lang="en-US" sz="2400" b="0" i="0" u="none" strike="noStrike" dirty="0">
                          <a:solidFill>
                            <a:schemeClr val="tx1"/>
                          </a:solidFill>
                          <a:latin typeface="Times New Roman" pitchFamily="18" charset="0"/>
                          <a:cs typeface="Times New Roman" pitchFamily="18" charset="0"/>
                        </a:rPr>
                        <a:t>138</a:t>
                      </a:r>
                    </a:p>
                  </a:txBody>
                  <a:tcPr marL="0" marR="0" marT="0" marB="0">
                    <a:lnL>
                      <a:noFill/>
                    </a:lnL>
                    <a:lnR>
                      <a:noFill/>
                    </a:lnR>
                    <a:lnT>
                      <a:noFill/>
                    </a:lnT>
                    <a:lnB>
                      <a:noFill/>
                    </a:lnB>
                  </a:tcPr>
                </a:tc>
                <a:tc>
                  <a:txBody>
                    <a:bodyPr/>
                    <a:lstStyle/>
                    <a:p>
                      <a:pPr algn="l" rtl="0" fontAlgn="t"/>
                      <a:r>
                        <a:rPr lang="en-US" sz="2400" b="0" i="0" u="none" strike="noStrike" dirty="0">
                          <a:solidFill>
                            <a:schemeClr val="tx1"/>
                          </a:solidFill>
                          <a:latin typeface="Times New Roman" pitchFamily="18" charset="0"/>
                          <a:cs typeface="Times New Roman" pitchFamily="18" charset="0"/>
                        </a:rPr>
                        <a:t>7</a:t>
                      </a:r>
                    </a:p>
                  </a:txBody>
                  <a:tcPr marL="0" marR="0" marT="0" marB="0">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966</a:t>
                      </a:r>
                    </a:p>
                  </a:txBody>
                  <a:tcPr marL="0" marR="0" marT="0" marB="0" anchor="b">
                    <a:lnL>
                      <a:noFill/>
                    </a:lnL>
                    <a:lnR>
                      <a:noFill/>
                    </a:lnR>
                    <a:lnT>
                      <a:noFill/>
                    </a:lnT>
                    <a:lnB>
                      <a:noFill/>
                    </a:lnB>
                  </a:tcPr>
                </a:tc>
                <a:tc>
                  <a:txBody>
                    <a:bodyPr/>
                    <a:lstStyle/>
                    <a:p>
                      <a:pPr algn="l" fontAlgn="b"/>
                      <a:r>
                        <a:rPr lang="en-US" sz="2400" b="0" i="0" u="none" strike="noStrike">
                          <a:solidFill>
                            <a:schemeClr val="tx1"/>
                          </a:solidFill>
                          <a:latin typeface="Times New Roman" pitchFamily="18" charset="0"/>
                          <a:cs typeface="Times New Roman" pitchFamily="18" charset="0"/>
                        </a:rPr>
                        <a:t>49</a:t>
                      </a:r>
                    </a:p>
                  </a:txBody>
                  <a:tcPr marL="0" marR="0" marT="0" marB="0" anchor="b">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19044</a:t>
                      </a:r>
                    </a:p>
                  </a:txBody>
                  <a:tcPr marL="0" marR="0" marT="0" marB="0" anchor="b">
                    <a:lnL>
                      <a:noFill/>
                    </a:lnL>
                    <a:lnR>
                      <a:noFill/>
                    </a:lnR>
                    <a:lnT>
                      <a:noFill/>
                    </a:lnT>
                    <a:lnB>
                      <a:noFill/>
                    </a:lnB>
                  </a:tcPr>
                </a:tc>
              </a:tr>
              <a:tr h="401383">
                <a:tc>
                  <a:txBody>
                    <a:bodyPr/>
                    <a:lstStyle/>
                    <a:p>
                      <a:pPr algn="l" rtl="0" fontAlgn="t"/>
                      <a:r>
                        <a:rPr lang="en-US" sz="2400" b="0" i="0" u="none" strike="noStrike" dirty="0">
                          <a:solidFill>
                            <a:schemeClr val="tx1"/>
                          </a:solidFill>
                          <a:latin typeface="Times New Roman" pitchFamily="18" charset="0"/>
                          <a:cs typeface="Times New Roman" pitchFamily="18" charset="0"/>
                        </a:rPr>
                        <a:t>170</a:t>
                      </a:r>
                    </a:p>
                  </a:txBody>
                  <a:tcPr marL="0" marR="0" marT="0" marB="0">
                    <a:lnL>
                      <a:noFill/>
                    </a:lnL>
                    <a:lnR>
                      <a:noFill/>
                    </a:lnR>
                    <a:lnT>
                      <a:noFill/>
                    </a:lnT>
                    <a:lnB>
                      <a:noFill/>
                    </a:lnB>
                  </a:tcPr>
                </a:tc>
                <a:tc>
                  <a:txBody>
                    <a:bodyPr/>
                    <a:lstStyle/>
                    <a:p>
                      <a:pPr algn="l" rtl="0" fontAlgn="t"/>
                      <a:r>
                        <a:rPr lang="en-US" sz="2400" b="0" i="0" u="none" strike="noStrike" dirty="0">
                          <a:solidFill>
                            <a:schemeClr val="tx1"/>
                          </a:solidFill>
                          <a:latin typeface="Times New Roman" pitchFamily="18" charset="0"/>
                          <a:cs typeface="Times New Roman" pitchFamily="18" charset="0"/>
                        </a:rPr>
                        <a:t>6</a:t>
                      </a:r>
                    </a:p>
                  </a:txBody>
                  <a:tcPr marL="0" marR="0" marT="0" marB="0">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1020</a:t>
                      </a:r>
                    </a:p>
                  </a:txBody>
                  <a:tcPr marL="0" marR="0" marT="0" marB="0" anchor="b">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36</a:t>
                      </a:r>
                    </a:p>
                  </a:txBody>
                  <a:tcPr marL="0" marR="0" marT="0" marB="0" anchor="b">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28900</a:t>
                      </a:r>
                    </a:p>
                  </a:txBody>
                  <a:tcPr marL="0" marR="0" marT="0" marB="0" anchor="b">
                    <a:lnL>
                      <a:noFill/>
                    </a:lnL>
                    <a:lnR>
                      <a:noFill/>
                    </a:lnR>
                    <a:lnT>
                      <a:noFill/>
                    </a:lnT>
                    <a:lnB>
                      <a:noFill/>
                    </a:lnB>
                  </a:tcPr>
                </a:tc>
              </a:tr>
              <a:tr h="401383">
                <a:tc>
                  <a:txBody>
                    <a:bodyPr/>
                    <a:lstStyle/>
                    <a:p>
                      <a:pPr algn="l" rtl="0" fontAlgn="t"/>
                      <a:r>
                        <a:rPr lang="en-US" sz="2400" b="0" i="0" u="none" strike="noStrike" dirty="0">
                          <a:solidFill>
                            <a:schemeClr val="tx1"/>
                          </a:solidFill>
                          <a:latin typeface="Times New Roman" pitchFamily="18" charset="0"/>
                          <a:cs typeface="Times New Roman" pitchFamily="18" charset="0"/>
                        </a:rPr>
                        <a:t>140</a:t>
                      </a:r>
                    </a:p>
                  </a:txBody>
                  <a:tcPr marL="0" marR="0" marT="0" marB="0">
                    <a:lnL>
                      <a:noFill/>
                    </a:lnL>
                    <a:lnR>
                      <a:noFill/>
                    </a:lnR>
                    <a:lnT>
                      <a:noFill/>
                    </a:lnT>
                    <a:lnB>
                      <a:noFill/>
                    </a:lnB>
                  </a:tcPr>
                </a:tc>
                <a:tc>
                  <a:txBody>
                    <a:bodyPr/>
                    <a:lstStyle/>
                    <a:p>
                      <a:pPr algn="l" rtl="0" fontAlgn="t"/>
                      <a:r>
                        <a:rPr lang="en-US" sz="2400" b="0" i="0" u="none" strike="noStrike" dirty="0">
                          <a:solidFill>
                            <a:schemeClr val="tx1"/>
                          </a:solidFill>
                          <a:latin typeface="Times New Roman" pitchFamily="18" charset="0"/>
                          <a:cs typeface="Times New Roman" pitchFamily="18" charset="0"/>
                        </a:rPr>
                        <a:t>8</a:t>
                      </a:r>
                    </a:p>
                  </a:txBody>
                  <a:tcPr marL="0" marR="0" marT="0" marB="0">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1120</a:t>
                      </a:r>
                    </a:p>
                  </a:txBody>
                  <a:tcPr marL="0" marR="0" marT="0" marB="0" anchor="b">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64</a:t>
                      </a:r>
                    </a:p>
                  </a:txBody>
                  <a:tcPr marL="0" marR="0" marT="0" marB="0" anchor="b">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19600</a:t>
                      </a:r>
                    </a:p>
                  </a:txBody>
                  <a:tcPr marL="0" marR="0" marT="0" marB="0" anchor="b">
                    <a:lnL>
                      <a:noFill/>
                    </a:lnL>
                    <a:lnR>
                      <a:noFill/>
                    </a:lnR>
                    <a:lnT>
                      <a:noFill/>
                    </a:lnT>
                    <a:lnB>
                      <a:noFill/>
                    </a:lnB>
                  </a:tcPr>
                </a:tc>
              </a:tr>
              <a:tr h="401383">
                <a:tc>
                  <a:txBody>
                    <a:bodyPr/>
                    <a:lstStyle/>
                    <a:p>
                      <a:pPr algn="l" rtl="0" fontAlgn="t"/>
                      <a:r>
                        <a:rPr lang="en-US" sz="2400" b="0" i="0" u="none" strike="noStrike" dirty="0">
                          <a:solidFill>
                            <a:schemeClr val="tx1"/>
                          </a:solidFill>
                          <a:latin typeface="Times New Roman" pitchFamily="18" charset="0"/>
                          <a:cs typeface="Times New Roman" pitchFamily="18" charset="0"/>
                        </a:rPr>
                        <a:t>114</a:t>
                      </a:r>
                    </a:p>
                  </a:txBody>
                  <a:tcPr marL="0" marR="0" marT="0" marB="0">
                    <a:lnL>
                      <a:noFill/>
                    </a:lnL>
                    <a:lnR>
                      <a:noFill/>
                    </a:lnR>
                    <a:lnT>
                      <a:noFill/>
                    </a:lnT>
                    <a:lnB>
                      <a:noFill/>
                    </a:lnB>
                  </a:tcPr>
                </a:tc>
                <a:tc>
                  <a:txBody>
                    <a:bodyPr/>
                    <a:lstStyle/>
                    <a:p>
                      <a:pPr algn="l" rtl="0" fontAlgn="t"/>
                      <a:r>
                        <a:rPr lang="en-US" sz="2400" b="0" i="0" u="none" strike="noStrike" dirty="0">
                          <a:solidFill>
                            <a:schemeClr val="tx1"/>
                          </a:solidFill>
                          <a:latin typeface="Times New Roman" pitchFamily="18" charset="0"/>
                          <a:cs typeface="Times New Roman" pitchFamily="18" charset="0"/>
                        </a:rPr>
                        <a:t>4</a:t>
                      </a:r>
                    </a:p>
                  </a:txBody>
                  <a:tcPr marL="0" marR="0" marT="0" marB="0">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456</a:t>
                      </a:r>
                    </a:p>
                  </a:txBody>
                  <a:tcPr marL="0" marR="0" marT="0" marB="0" anchor="b">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16</a:t>
                      </a:r>
                    </a:p>
                  </a:txBody>
                  <a:tcPr marL="0" marR="0" marT="0" marB="0" anchor="b">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12996</a:t>
                      </a:r>
                    </a:p>
                  </a:txBody>
                  <a:tcPr marL="0" marR="0" marT="0" marB="0" anchor="b">
                    <a:lnL>
                      <a:noFill/>
                    </a:lnL>
                    <a:lnR>
                      <a:noFill/>
                    </a:lnR>
                    <a:lnT>
                      <a:noFill/>
                    </a:lnT>
                    <a:lnB>
                      <a:noFill/>
                    </a:lnB>
                  </a:tcPr>
                </a:tc>
              </a:tr>
              <a:tr h="401383">
                <a:tc>
                  <a:txBody>
                    <a:bodyPr/>
                    <a:lstStyle/>
                    <a:p>
                      <a:pPr algn="l" rtl="0" fontAlgn="t"/>
                      <a:r>
                        <a:rPr lang="en-US" sz="2400" b="0" i="0" u="none" strike="noStrike" dirty="0">
                          <a:solidFill>
                            <a:schemeClr val="tx1"/>
                          </a:solidFill>
                          <a:latin typeface="Times New Roman" pitchFamily="18" charset="0"/>
                          <a:cs typeface="Times New Roman" pitchFamily="18" charset="0"/>
                        </a:rPr>
                        <a:t>83</a:t>
                      </a:r>
                    </a:p>
                  </a:txBody>
                  <a:tcPr marL="0" marR="0" marT="0" marB="0">
                    <a:lnL>
                      <a:noFill/>
                    </a:lnL>
                    <a:lnR>
                      <a:noFill/>
                    </a:lnR>
                    <a:lnT>
                      <a:noFill/>
                    </a:lnT>
                    <a:lnB>
                      <a:noFill/>
                    </a:lnB>
                  </a:tcPr>
                </a:tc>
                <a:tc>
                  <a:txBody>
                    <a:bodyPr/>
                    <a:lstStyle/>
                    <a:p>
                      <a:pPr algn="l" rtl="0" fontAlgn="t"/>
                      <a:r>
                        <a:rPr lang="en-US" sz="2400" b="0" i="0" u="none" strike="noStrike" dirty="0">
                          <a:solidFill>
                            <a:schemeClr val="tx1"/>
                          </a:solidFill>
                          <a:latin typeface="Times New Roman" pitchFamily="18" charset="0"/>
                          <a:cs typeface="Times New Roman" pitchFamily="18" charset="0"/>
                        </a:rPr>
                        <a:t>1</a:t>
                      </a:r>
                    </a:p>
                  </a:txBody>
                  <a:tcPr marL="0" marR="0" marT="0" marB="0">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83</a:t>
                      </a:r>
                    </a:p>
                  </a:txBody>
                  <a:tcPr marL="0" marR="0" marT="0" marB="0" anchor="b">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1</a:t>
                      </a:r>
                    </a:p>
                  </a:txBody>
                  <a:tcPr marL="0" marR="0" marT="0" marB="0" anchor="b">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6889</a:t>
                      </a:r>
                    </a:p>
                  </a:txBody>
                  <a:tcPr marL="0" marR="0" marT="0" marB="0" anchor="b">
                    <a:lnL>
                      <a:noFill/>
                    </a:lnL>
                    <a:lnR>
                      <a:noFill/>
                    </a:lnR>
                    <a:lnT>
                      <a:noFill/>
                    </a:lnT>
                    <a:lnB>
                      <a:noFill/>
                    </a:lnB>
                  </a:tcPr>
                </a:tc>
              </a:tr>
              <a:tr h="401383">
                <a:tc>
                  <a:txBody>
                    <a:bodyPr/>
                    <a:lstStyle/>
                    <a:p>
                      <a:pPr algn="l" rtl="0" fontAlgn="t"/>
                      <a:r>
                        <a:rPr lang="en-US" sz="2400" b="0" i="0" u="none" strike="noStrike" dirty="0">
                          <a:solidFill>
                            <a:schemeClr val="tx1"/>
                          </a:solidFill>
                          <a:latin typeface="Times New Roman" pitchFamily="18" charset="0"/>
                          <a:cs typeface="Times New Roman" pitchFamily="18" charset="0"/>
                        </a:rPr>
                        <a:t>101</a:t>
                      </a:r>
                    </a:p>
                  </a:txBody>
                  <a:tcPr marL="0" marR="0" marT="0" marB="0">
                    <a:lnL>
                      <a:noFill/>
                    </a:lnL>
                    <a:lnR>
                      <a:noFill/>
                    </a:lnR>
                    <a:lnT>
                      <a:noFill/>
                    </a:lnT>
                    <a:lnB>
                      <a:noFill/>
                    </a:lnB>
                  </a:tcPr>
                </a:tc>
                <a:tc>
                  <a:txBody>
                    <a:bodyPr/>
                    <a:lstStyle/>
                    <a:p>
                      <a:pPr algn="l" rtl="0" fontAlgn="t"/>
                      <a:r>
                        <a:rPr lang="en-US" sz="2400" b="0" i="0" u="none" strike="noStrike" dirty="0">
                          <a:solidFill>
                            <a:schemeClr val="tx1"/>
                          </a:solidFill>
                          <a:latin typeface="Times New Roman" pitchFamily="18" charset="0"/>
                          <a:cs typeface="Times New Roman" pitchFamily="18" charset="0"/>
                        </a:rPr>
                        <a:t>2</a:t>
                      </a:r>
                    </a:p>
                  </a:txBody>
                  <a:tcPr marL="0" marR="0" marT="0" marB="0">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202</a:t>
                      </a:r>
                    </a:p>
                  </a:txBody>
                  <a:tcPr marL="0" marR="0" marT="0" marB="0" anchor="b">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4</a:t>
                      </a:r>
                    </a:p>
                  </a:txBody>
                  <a:tcPr marL="0" marR="0" marT="0" marB="0" anchor="b">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10201</a:t>
                      </a:r>
                    </a:p>
                  </a:txBody>
                  <a:tcPr marL="0" marR="0" marT="0" marB="0" anchor="b">
                    <a:lnL>
                      <a:noFill/>
                    </a:lnL>
                    <a:lnR>
                      <a:noFill/>
                    </a:lnR>
                    <a:lnT>
                      <a:noFill/>
                    </a:lnT>
                    <a:lnB>
                      <a:noFill/>
                    </a:lnB>
                  </a:tcPr>
                </a:tc>
              </a:tr>
              <a:tr h="401383">
                <a:tc>
                  <a:txBody>
                    <a:bodyPr/>
                    <a:lstStyle/>
                    <a:p>
                      <a:pPr algn="l" rtl="0" fontAlgn="t"/>
                      <a:r>
                        <a:rPr lang="en-US" sz="2400" b="0" i="0" u="none" strike="noStrike" dirty="0">
                          <a:solidFill>
                            <a:schemeClr val="tx1"/>
                          </a:solidFill>
                          <a:latin typeface="Times New Roman" pitchFamily="18" charset="0"/>
                          <a:cs typeface="Times New Roman" pitchFamily="18" charset="0"/>
                        </a:rPr>
                        <a:t>110</a:t>
                      </a:r>
                    </a:p>
                  </a:txBody>
                  <a:tcPr marL="0" marR="0" marT="0" marB="0">
                    <a:lnL>
                      <a:noFill/>
                    </a:lnL>
                    <a:lnR>
                      <a:noFill/>
                    </a:lnR>
                    <a:lnT>
                      <a:noFill/>
                    </a:lnT>
                    <a:lnB>
                      <a:noFill/>
                    </a:lnB>
                  </a:tcPr>
                </a:tc>
                <a:tc>
                  <a:txBody>
                    <a:bodyPr/>
                    <a:lstStyle/>
                    <a:p>
                      <a:pPr algn="l" rtl="0" fontAlgn="t"/>
                      <a:r>
                        <a:rPr lang="en-US" sz="2400" b="0" i="0" u="none" strike="noStrike" dirty="0">
                          <a:solidFill>
                            <a:schemeClr val="tx1"/>
                          </a:solidFill>
                          <a:latin typeface="Times New Roman" pitchFamily="18" charset="0"/>
                          <a:cs typeface="Times New Roman" pitchFamily="18" charset="0"/>
                        </a:rPr>
                        <a:t>5</a:t>
                      </a:r>
                    </a:p>
                  </a:txBody>
                  <a:tcPr marL="0" marR="0" marT="0" marB="0">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550</a:t>
                      </a:r>
                    </a:p>
                  </a:txBody>
                  <a:tcPr marL="0" marR="0" marT="0" marB="0" anchor="b">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25</a:t>
                      </a:r>
                    </a:p>
                  </a:txBody>
                  <a:tcPr marL="0" marR="0" marT="0" marB="0" anchor="b">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12100</a:t>
                      </a:r>
                    </a:p>
                  </a:txBody>
                  <a:tcPr marL="0" marR="0" marT="0" marB="0" anchor="b">
                    <a:lnL>
                      <a:noFill/>
                    </a:lnL>
                    <a:lnR>
                      <a:noFill/>
                    </a:lnR>
                    <a:lnT>
                      <a:noFill/>
                    </a:lnT>
                    <a:lnB>
                      <a:noFill/>
                    </a:lnB>
                  </a:tcPr>
                </a:tc>
              </a:tr>
              <a:tr h="401383">
                <a:tc>
                  <a:txBody>
                    <a:bodyPr/>
                    <a:lstStyle/>
                    <a:p>
                      <a:pPr algn="l" fontAlgn="b"/>
                      <a:r>
                        <a:rPr lang="en-US" sz="2400" b="0" i="0" u="none" strike="noStrike" dirty="0">
                          <a:solidFill>
                            <a:schemeClr val="tx1"/>
                          </a:solidFill>
                          <a:latin typeface="Times New Roman" pitchFamily="18" charset="0"/>
                          <a:cs typeface="Times New Roman" pitchFamily="18" charset="0"/>
                        </a:rPr>
                        <a:t>1092</a:t>
                      </a:r>
                    </a:p>
                  </a:txBody>
                  <a:tcPr marL="0" marR="0" marT="0" marB="0" anchor="b">
                    <a:lnL>
                      <a:noFill/>
                    </a:lnL>
                    <a:lnR>
                      <a:noFill/>
                    </a:lnR>
                    <a:lnT>
                      <a:noFill/>
                    </a:lnT>
                    <a:lnB>
                      <a:noFill/>
                    </a:lnB>
                    <a:solidFill>
                      <a:schemeClr val="accent6">
                        <a:lumMod val="40000"/>
                        <a:lumOff val="60000"/>
                      </a:schemeClr>
                    </a:solidFill>
                  </a:tcPr>
                </a:tc>
                <a:tc>
                  <a:txBody>
                    <a:bodyPr/>
                    <a:lstStyle/>
                    <a:p>
                      <a:pPr algn="l" fontAlgn="b"/>
                      <a:r>
                        <a:rPr lang="en-US" sz="2400" b="0" i="0" u="none" strike="noStrike" dirty="0">
                          <a:solidFill>
                            <a:schemeClr val="tx1"/>
                          </a:solidFill>
                          <a:latin typeface="Times New Roman" pitchFamily="18" charset="0"/>
                          <a:cs typeface="Times New Roman" pitchFamily="18" charset="0"/>
                        </a:rPr>
                        <a:t>39</a:t>
                      </a:r>
                    </a:p>
                  </a:txBody>
                  <a:tcPr marL="0" marR="0" marT="0" marB="0" anchor="b">
                    <a:lnL>
                      <a:noFill/>
                    </a:lnL>
                    <a:lnR>
                      <a:noFill/>
                    </a:lnR>
                    <a:lnT>
                      <a:noFill/>
                    </a:lnT>
                    <a:lnB>
                      <a:noFill/>
                    </a:lnB>
                    <a:solidFill>
                      <a:schemeClr val="accent6">
                        <a:lumMod val="40000"/>
                        <a:lumOff val="60000"/>
                      </a:schemeClr>
                    </a:solidFill>
                  </a:tcPr>
                </a:tc>
                <a:tc>
                  <a:txBody>
                    <a:bodyPr/>
                    <a:lstStyle/>
                    <a:p>
                      <a:pPr algn="l" fontAlgn="b"/>
                      <a:r>
                        <a:rPr lang="en-US" sz="2400" b="0" i="0" u="none" strike="noStrike" dirty="0">
                          <a:solidFill>
                            <a:schemeClr val="tx1"/>
                          </a:solidFill>
                          <a:latin typeface="Times New Roman" pitchFamily="18" charset="0"/>
                          <a:cs typeface="Times New Roman" pitchFamily="18" charset="0"/>
                        </a:rPr>
                        <a:t>4903</a:t>
                      </a:r>
                    </a:p>
                  </a:txBody>
                  <a:tcPr marL="0" marR="0" marT="0" marB="0" anchor="b">
                    <a:lnL>
                      <a:noFill/>
                    </a:lnL>
                    <a:lnR>
                      <a:noFill/>
                    </a:lnR>
                    <a:lnT>
                      <a:noFill/>
                    </a:lnT>
                    <a:lnB>
                      <a:noFill/>
                    </a:lnB>
                    <a:solidFill>
                      <a:schemeClr val="accent6">
                        <a:lumMod val="40000"/>
                        <a:lumOff val="60000"/>
                      </a:schemeClr>
                    </a:solidFill>
                  </a:tcPr>
                </a:tc>
                <a:tc>
                  <a:txBody>
                    <a:bodyPr/>
                    <a:lstStyle/>
                    <a:p>
                      <a:pPr algn="l" fontAlgn="b"/>
                      <a:r>
                        <a:rPr lang="en-US" sz="2400" b="0" i="0" u="none" strike="noStrike" dirty="0">
                          <a:solidFill>
                            <a:schemeClr val="tx1"/>
                          </a:solidFill>
                          <a:latin typeface="Times New Roman" pitchFamily="18" charset="0"/>
                          <a:cs typeface="Times New Roman" pitchFamily="18" charset="0"/>
                        </a:rPr>
                        <a:t>209</a:t>
                      </a:r>
                    </a:p>
                  </a:txBody>
                  <a:tcPr marL="0" marR="0" marT="0" marB="0" anchor="b">
                    <a:lnL>
                      <a:noFill/>
                    </a:lnL>
                    <a:lnR>
                      <a:noFill/>
                    </a:lnR>
                    <a:lnT>
                      <a:noFill/>
                    </a:lnT>
                    <a:lnB>
                      <a:noFill/>
                    </a:lnB>
                    <a:solidFill>
                      <a:schemeClr val="accent6">
                        <a:lumMod val="40000"/>
                        <a:lumOff val="60000"/>
                      </a:schemeClr>
                    </a:solidFill>
                  </a:tcPr>
                </a:tc>
                <a:tc>
                  <a:txBody>
                    <a:bodyPr/>
                    <a:lstStyle/>
                    <a:p>
                      <a:pPr algn="l" fontAlgn="b"/>
                      <a:r>
                        <a:rPr lang="en-US" sz="2400" b="0" i="0" u="none" strike="noStrike" dirty="0">
                          <a:solidFill>
                            <a:schemeClr val="tx1"/>
                          </a:solidFill>
                          <a:latin typeface="Times New Roman" pitchFamily="18" charset="0"/>
                          <a:cs typeface="Times New Roman" pitchFamily="18" charset="0"/>
                        </a:rPr>
                        <a:t>128940</a:t>
                      </a:r>
                    </a:p>
                  </a:txBody>
                  <a:tcPr marL="0" marR="0" marT="0" marB="0" anchor="b">
                    <a:lnL>
                      <a:noFill/>
                    </a:lnL>
                    <a:lnR>
                      <a:noFill/>
                    </a:lnR>
                    <a:lnT>
                      <a:noFill/>
                    </a:lnT>
                    <a:lnB>
                      <a:noFill/>
                    </a:lnB>
                    <a:solidFill>
                      <a:schemeClr val="accent6">
                        <a:lumMod val="40000"/>
                        <a:lumOff val="60000"/>
                      </a:schemeClr>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a:bodyPr>
          <a:lstStyle/>
          <a:p>
            <a:r>
              <a:rPr lang="en-US" b="1" dirty="0" smtClean="0">
                <a:solidFill>
                  <a:srgbClr val="4DB14B"/>
                </a:solidFill>
                <a:latin typeface="Times New Roman" pitchFamily="18" charset="0"/>
                <a:cs typeface="Times New Roman" pitchFamily="18" charset="0"/>
              </a:rPr>
              <a:t>Example 1</a:t>
            </a:r>
            <a:endParaRPr lang="en-US" b="1" dirty="0">
              <a:solidFill>
                <a:srgbClr val="4DB14B"/>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17</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graphicFrame>
        <p:nvGraphicFramePr>
          <p:cNvPr id="6" name="Object 5"/>
          <p:cNvGraphicFramePr>
            <a:graphicFrameLocks noChangeAspect="1"/>
          </p:cNvGraphicFramePr>
          <p:nvPr/>
        </p:nvGraphicFramePr>
        <p:xfrm>
          <a:off x="1371600" y="1447800"/>
          <a:ext cx="6549656" cy="2514600"/>
        </p:xfrm>
        <a:graphic>
          <a:graphicData uri="http://schemas.openxmlformats.org/presentationml/2006/ole">
            <p:oleObj spid="_x0000_s47106" name="Equation" r:id="rId4" imgW="2844720" imgH="109188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a:bodyPr>
          <a:lstStyle/>
          <a:p>
            <a:r>
              <a:rPr lang="en-US" b="1" dirty="0" smtClean="0">
                <a:solidFill>
                  <a:srgbClr val="4DB14B"/>
                </a:solidFill>
                <a:latin typeface="Times New Roman" pitchFamily="18" charset="0"/>
                <a:cs typeface="Times New Roman" pitchFamily="18" charset="0"/>
              </a:rPr>
              <a:t>Example 1</a:t>
            </a:r>
            <a:endParaRPr lang="en-US" b="1" dirty="0">
              <a:solidFill>
                <a:srgbClr val="4DB14B"/>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18</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56" name="TextBox 55"/>
          <p:cNvSpPr txBox="1"/>
          <p:nvPr/>
        </p:nvSpPr>
        <p:spPr>
          <a:xfrm>
            <a:off x="228600" y="1261170"/>
            <a:ext cx="8878330" cy="2062103"/>
          </a:xfrm>
          <a:prstGeom prst="rect">
            <a:avLst/>
          </a:prstGeom>
          <a:noFill/>
        </p:spPr>
        <p:txBody>
          <a:bodyPr wrap="square" rtlCol="0">
            <a:spAutoFit/>
          </a:bodyPr>
          <a:lstStyle/>
          <a:p>
            <a:r>
              <a:rPr lang="en-US" sz="3200" dirty="0" smtClean="0">
                <a:latin typeface="Times New Roman" pitchFamily="18" charset="0"/>
                <a:cs typeface="Times New Roman" pitchFamily="18" charset="0"/>
              </a:rPr>
              <a:t>The coefficient of correlation r of 0.867 suggests a strong positive correlation between the age of this car and annul repair costs. As the age of the car increases so does the annul repair costs.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a:bodyPr>
          <a:lstStyle/>
          <a:p>
            <a:r>
              <a:rPr lang="en-US" b="1" dirty="0" smtClean="0">
                <a:solidFill>
                  <a:srgbClr val="4DB14B"/>
                </a:solidFill>
                <a:latin typeface="Times New Roman" pitchFamily="18" charset="0"/>
                <a:cs typeface="Times New Roman" pitchFamily="18" charset="0"/>
              </a:rPr>
              <a:t>The Coefficient of Determination</a:t>
            </a:r>
            <a:endParaRPr lang="en-US" b="1" dirty="0">
              <a:solidFill>
                <a:srgbClr val="4DB14B"/>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19</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56" name="TextBox 55"/>
          <p:cNvSpPr txBox="1"/>
          <p:nvPr/>
        </p:nvSpPr>
        <p:spPr>
          <a:xfrm>
            <a:off x="228600" y="1261170"/>
            <a:ext cx="8878330" cy="4031873"/>
          </a:xfrm>
          <a:prstGeom prst="rect">
            <a:avLst/>
          </a:prstGeom>
          <a:noFill/>
        </p:spPr>
        <p:txBody>
          <a:bodyPr wrap="square" rtlCol="0">
            <a:spAutoFit/>
          </a:bodyPr>
          <a:lstStyle/>
          <a:p>
            <a:r>
              <a:rPr lang="en-US" sz="3200" dirty="0" smtClean="0">
                <a:solidFill>
                  <a:srgbClr val="0000FF"/>
                </a:solidFill>
                <a:latin typeface="Times New Roman" pitchFamily="18" charset="0"/>
                <a:cs typeface="Times New Roman" pitchFamily="18" charset="0"/>
              </a:rPr>
              <a:t>Coefficient of Determination </a:t>
            </a:r>
            <a:r>
              <a:rPr lang="en-US" sz="3200" dirty="0" smtClean="0">
                <a:latin typeface="Times New Roman" pitchFamily="18" charset="0"/>
                <a:cs typeface="Times New Roman" pitchFamily="18" charset="0"/>
              </a:rPr>
              <a:t>The proportion of the total variation in dependent variable Y that is explained, or accounted for, by the variation in the dependent variable. It is computed by squaring the coefficient of correlation. It can be express in percent by multiplying the squared coefficient of correlation by 100. In example 1, the coefficient of determination is 0.752 or 75.2% found by (0.867)</a:t>
            </a:r>
            <a:r>
              <a:rPr lang="en-US" sz="3200" baseline="30000" dirty="0" smtClean="0">
                <a:latin typeface="Times New Roman" pitchFamily="18" charset="0"/>
                <a:cs typeface="Times New Roman" pitchFamily="18" charset="0"/>
              </a:rPr>
              <a:t>2</a:t>
            </a:r>
            <a:r>
              <a:rPr lang="en-US" sz="3200" dirty="0" smtClean="0">
                <a:latin typeface="Times New Roman" pitchFamily="18" charset="0"/>
                <a:cs typeface="Times New Roman" pitchFamily="18" charset="0"/>
              </a:rPr>
              <a:t> .</a:t>
            </a:r>
            <a:endParaRPr lang="en-US" sz="3200" dirty="0" smtClean="0">
              <a:solidFill>
                <a:srgbClr val="0000FF"/>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990600"/>
          </a:xfrm>
        </p:spPr>
        <p:txBody>
          <a:bodyPr>
            <a:normAutofit/>
          </a:bodyPr>
          <a:lstStyle/>
          <a:p>
            <a:pPr algn="ctr"/>
            <a:r>
              <a:rPr lang="en-US" sz="4400" b="1" dirty="0" smtClean="0">
                <a:latin typeface="Times New Roman" pitchFamily="18" charset="0"/>
                <a:cs typeface="Times New Roman" pitchFamily="18" charset="0"/>
              </a:rPr>
              <a:t>Goals of the chapter</a:t>
            </a:r>
            <a:endParaRPr lang="en-US" sz="4400" b="1"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304800" y="1348800"/>
            <a:ext cx="8839200" cy="5632311"/>
          </a:xfrm>
          <a:prstGeom prst="rect">
            <a:avLst/>
          </a:prstGeom>
          <a:noFill/>
        </p:spPr>
        <p:txBody>
          <a:bodyPr wrap="square" rtlCol="0">
            <a:spAutoFit/>
          </a:bodyPr>
          <a:lstStyle/>
          <a:p>
            <a:pPr marL="398463" indent="-398463">
              <a:spcAft>
                <a:spcPct val="25000"/>
              </a:spcAft>
            </a:pPr>
            <a:r>
              <a:rPr lang="en-US" sz="3200" dirty="0" smtClean="0">
                <a:latin typeface="Times New Roman" pitchFamily="18" charset="0"/>
                <a:cs typeface="Times New Roman" pitchFamily="18" charset="0"/>
              </a:rPr>
              <a:t>After completing this chapter you will be able to:</a:t>
            </a:r>
          </a:p>
          <a:p>
            <a:pPr marL="514350" indent="-514350">
              <a:spcAft>
                <a:spcPct val="25000"/>
              </a:spcAft>
              <a:buAutoNum type="arabicParenR"/>
            </a:pPr>
            <a:r>
              <a:rPr lang="en-US" sz="3200" dirty="0" smtClean="0">
                <a:latin typeface="Times New Roman" pitchFamily="18" charset="0"/>
                <a:cs typeface="Times New Roman" pitchFamily="18" charset="0"/>
              </a:rPr>
              <a:t>Draw a scatter diagram.</a:t>
            </a:r>
            <a:endParaRPr lang="en-US" sz="3200" dirty="0" smtClean="0">
              <a:solidFill>
                <a:srgbClr val="333333"/>
              </a:solidFill>
              <a:latin typeface="Times New Roman" pitchFamily="18" charset="0"/>
              <a:cs typeface="Times New Roman" pitchFamily="18" charset="0"/>
            </a:endParaRPr>
          </a:p>
          <a:p>
            <a:pPr marL="514350" indent="-514350">
              <a:spcAft>
                <a:spcPct val="25000"/>
              </a:spcAft>
              <a:buAutoNum type="arabicParenR"/>
            </a:pPr>
            <a:r>
              <a:rPr lang="en-US" sz="3200" dirty="0" smtClean="0">
                <a:latin typeface="Times New Roman" pitchFamily="18" charset="0"/>
                <a:cs typeface="Times New Roman" pitchFamily="18" charset="0"/>
              </a:rPr>
              <a:t>Understand and interpret the terms </a:t>
            </a:r>
            <a:r>
              <a:rPr lang="en-US" sz="3200" i="1" dirty="0" smtClean="0">
                <a:latin typeface="Times New Roman" pitchFamily="18" charset="0"/>
                <a:cs typeface="Times New Roman" pitchFamily="18" charset="0"/>
              </a:rPr>
              <a:t>dependent</a:t>
            </a:r>
            <a:r>
              <a:rPr lang="en-US" sz="3200" dirty="0" smtClean="0">
                <a:latin typeface="Times New Roman" pitchFamily="18" charset="0"/>
                <a:cs typeface="Times New Roman" pitchFamily="18" charset="0"/>
              </a:rPr>
              <a:t> variable and </a:t>
            </a:r>
            <a:r>
              <a:rPr lang="en-US" sz="3200" i="1" dirty="0" smtClean="0">
                <a:latin typeface="Times New Roman" pitchFamily="18" charset="0"/>
                <a:cs typeface="Times New Roman" pitchFamily="18" charset="0"/>
              </a:rPr>
              <a:t>independent </a:t>
            </a:r>
            <a:r>
              <a:rPr lang="en-US" sz="3200" dirty="0" smtClean="0">
                <a:latin typeface="Times New Roman" pitchFamily="18" charset="0"/>
                <a:cs typeface="Times New Roman" pitchFamily="18" charset="0"/>
              </a:rPr>
              <a:t>variable.</a:t>
            </a:r>
            <a:endParaRPr lang="en-US" sz="3200" dirty="0" smtClean="0">
              <a:solidFill>
                <a:srgbClr val="333333"/>
              </a:solidFill>
              <a:latin typeface="Times New Roman" pitchFamily="18" charset="0"/>
              <a:cs typeface="Times New Roman" pitchFamily="18" charset="0"/>
            </a:endParaRPr>
          </a:p>
          <a:p>
            <a:pPr marL="514350" indent="-514350">
              <a:spcAft>
                <a:spcPct val="25000"/>
              </a:spcAft>
              <a:buAutoNum type="arabicParenR"/>
            </a:pPr>
            <a:r>
              <a:rPr lang="en-US" sz="3200" dirty="0" smtClean="0">
                <a:latin typeface="Times New Roman" pitchFamily="18" charset="0"/>
                <a:cs typeface="Times New Roman" pitchFamily="18" charset="0"/>
              </a:rPr>
              <a:t>Calculate and interpret the coefficient of correlation, the coefficient of determination, and the standard error of estimate.</a:t>
            </a:r>
          </a:p>
          <a:p>
            <a:pPr marL="514350" indent="-514350">
              <a:spcAft>
                <a:spcPct val="25000"/>
              </a:spcAft>
              <a:buAutoNum type="arabicParenR"/>
            </a:pPr>
            <a:r>
              <a:rPr lang="en-US" sz="3200" dirty="0" smtClean="0">
                <a:latin typeface="Times New Roman" pitchFamily="18" charset="0"/>
                <a:cs typeface="Times New Roman" pitchFamily="18" charset="0"/>
              </a:rPr>
              <a:t>Conduct a test of hypothesis to determine if there is a difference among block means. </a:t>
            </a:r>
          </a:p>
          <a:p>
            <a:pPr marL="457200" indent="-457200">
              <a:spcAft>
                <a:spcPct val="25000"/>
              </a:spcAft>
            </a:pPr>
            <a:endParaRPr lang="en-US" sz="32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fontScale="90000"/>
          </a:bodyPr>
          <a:lstStyle/>
          <a:p>
            <a:r>
              <a:rPr lang="en-US" sz="4000" b="1" dirty="0" smtClean="0">
                <a:solidFill>
                  <a:srgbClr val="4DB14B"/>
                </a:solidFill>
                <a:latin typeface="Times New Roman" pitchFamily="18" charset="0"/>
                <a:cs typeface="Times New Roman" pitchFamily="18" charset="0"/>
              </a:rPr>
              <a:t>Testing the Significance of the </a:t>
            </a:r>
            <a:br>
              <a:rPr lang="en-US" sz="4000" b="1" dirty="0" smtClean="0">
                <a:solidFill>
                  <a:srgbClr val="4DB14B"/>
                </a:solidFill>
                <a:latin typeface="Times New Roman" pitchFamily="18" charset="0"/>
                <a:cs typeface="Times New Roman" pitchFamily="18" charset="0"/>
              </a:rPr>
            </a:br>
            <a:r>
              <a:rPr lang="en-US" sz="4000" b="1" dirty="0" smtClean="0">
                <a:solidFill>
                  <a:srgbClr val="4DB14B"/>
                </a:solidFill>
                <a:latin typeface="Times New Roman" pitchFamily="18" charset="0"/>
                <a:cs typeface="Times New Roman" pitchFamily="18" charset="0"/>
              </a:rPr>
              <a:t>Correlation Coefficient</a:t>
            </a:r>
            <a:endParaRPr lang="en-US" b="1" dirty="0">
              <a:solidFill>
                <a:srgbClr val="4DB14B"/>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20</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56" name="TextBox 55"/>
          <p:cNvSpPr txBox="1"/>
          <p:nvPr/>
        </p:nvSpPr>
        <p:spPr>
          <a:xfrm>
            <a:off x="228600" y="1261170"/>
            <a:ext cx="8878330" cy="2554545"/>
          </a:xfrm>
          <a:prstGeom prst="rect">
            <a:avLst/>
          </a:prstGeom>
          <a:noFill/>
        </p:spPr>
        <p:txBody>
          <a:bodyPr wrap="square" rtlCol="0">
            <a:spAutoFit/>
          </a:bodyPr>
          <a:lstStyle/>
          <a:p>
            <a:pPr>
              <a:buFont typeface="Arial" pitchFamily="34" charset="0"/>
              <a:buChar char="•"/>
            </a:pPr>
            <a:r>
              <a:rPr lang="en-US" sz="3200" dirty="0" smtClean="0">
                <a:latin typeface="Times New Roman" pitchFamily="18" charset="0"/>
                <a:cs typeface="Times New Roman" pitchFamily="18" charset="0"/>
              </a:rPr>
              <a:t>The hypotheses are stated as follows</a:t>
            </a:r>
          </a:p>
          <a:p>
            <a:r>
              <a:rPr lang="en-US" sz="3200" dirty="0" smtClean="0">
                <a:solidFill>
                  <a:srgbClr val="0000FF"/>
                </a:solidFill>
                <a:latin typeface="Times New Roman" pitchFamily="18" charset="0"/>
                <a:cs typeface="Times New Roman" pitchFamily="18" charset="0"/>
              </a:rPr>
              <a:t>	H</a:t>
            </a:r>
            <a:r>
              <a:rPr lang="en-US" sz="3200" baseline="-25000" dirty="0" smtClean="0">
                <a:solidFill>
                  <a:srgbClr val="0000FF"/>
                </a:solidFill>
                <a:latin typeface="Times New Roman" pitchFamily="18" charset="0"/>
                <a:cs typeface="Times New Roman" pitchFamily="18" charset="0"/>
              </a:rPr>
              <a:t>0</a:t>
            </a:r>
            <a:r>
              <a:rPr lang="en-US" sz="3200" dirty="0" smtClean="0">
                <a:solidFill>
                  <a:srgbClr val="0000FF"/>
                </a:solidFill>
                <a:latin typeface="Times New Roman" pitchFamily="18" charset="0"/>
                <a:cs typeface="Times New Roman" pitchFamily="18" charset="0"/>
              </a:rPr>
              <a:t>: </a:t>
            </a:r>
            <a:r>
              <a:rPr lang="el-GR" sz="3200" dirty="0" smtClean="0">
                <a:solidFill>
                  <a:srgbClr val="0000FF"/>
                </a:solidFill>
                <a:latin typeface="Times New Roman"/>
                <a:cs typeface="Times New Roman"/>
              </a:rPr>
              <a:t>ρ</a:t>
            </a:r>
            <a:r>
              <a:rPr lang="en-US" sz="3200" dirty="0" smtClean="0">
                <a:solidFill>
                  <a:srgbClr val="0000FF"/>
                </a:solidFill>
                <a:latin typeface="Times New Roman"/>
                <a:cs typeface="Times New Roman"/>
              </a:rPr>
              <a:t>=0 </a:t>
            </a:r>
            <a:r>
              <a:rPr lang="en-US" sz="2800" dirty="0" smtClean="0">
                <a:latin typeface="Times New Roman"/>
                <a:cs typeface="Times New Roman"/>
              </a:rPr>
              <a:t>( The correlation in the population is zero)</a:t>
            </a:r>
          </a:p>
          <a:p>
            <a:r>
              <a:rPr lang="en-US" sz="3200" dirty="0" smtClean="0">
                <a:solidFill>
                  <a:srgbClr val="0000FF"/>
                </a:solidFill>
                <a:latin typeface="Times New Roman" pitchFamily="18" charset="0"/>
                <a:cs typeface="Times New Roman" pitchFamily="18" charset="0"/>
              </a:rPr>
              <a:t>	H</a:t>
            </a:r>
            <a:r>
              <a:rPr lang="en-US" sz="3200" baseline="-25000" dirty="0" smtClean="0">
                <a:solidFill>
                  <a:srgbClr val="0000FF"/>
                </a:solidFill>
                <a:latin typeface="Times New Roman" pitchFamily="18" charset="0"/>
                <a:cs typeface="Times New Roman" pitchFamily="18" charset="0"/>
              </a:rPr>
              <a:t>1</a:t>
            </a:r>
            <a:r>
              <a:rPr lang="en-US" sz="3200" dirty="0" smtClean="0">
                <a:solidFill>
                  <a:srgbClr val="0000FF"/>
                </a:solidFill>
                <a:latin typeface="Times New Roman" pitchFamily="18" charset="0"/>
                <a:cs typeface="Times New Roman" pitchFamily="18" charset="0"/>
              </a:rPr>
              <a:t>: </a:t>
            </a:r>
            <a:r>
              <a:rPr lang="el-GR" sz="3200" dirty="0" smtClean="0">
                <a:solidFill>
                  <a:srgbClr val="0000FF"/>
                </a:solidFill>
                <a:latin typeface="Times New Roman"/>
                <a:cs typeface="Times New Roman"/>
              </a:rPr>
              <a:t>ρ</a:t>
            </a:r>
            <a:r>
              <a:rPr lang="en-US" sz="3200" dirty="0" smtClean="0">
                <a:solidFill>
                  <a:srgbClr val="0000FF"/>
                </a:solidFill>
                <a:latin typeface="Times New Roman"/>
                <a:cs typeface="Times New Roman"/>
              </a:rPr>
              <a:t>≠0 </a:t>
            </a:r>
            <a:r>
              <a:rPr lang="en-US" sz="2800" dirty="0" smtClean="0">
                <a:latin typeface="Times New Roman"/>
                <a:cs typeface="Times New Roman"/>
              </a:rPr>
              <a:t>(It is different from zero)</a:t>
            </a:r>
          </a:p>
          <a:p>
            <a:endParaRPr lang="en-US" sz="3200" dirty="0" smtClean="0">
              <a:latin typeface="Times New Roman"/>
              <a:cs typeface="Times New Roman"/>
            </a:endParaRPr>
          </a:p>
          <a:p>
            <a:pPr>
              <a:buFont typeface="Arial" pitchFamily="34" charset="0"/>
              <a:buChar char="•"/>
            </a:pPr>
            <a:r>
              <a:rPr lang="en-US" sz="3200" dirty="0" smtClean="0">
                <a:latin typeface="Times New Roman"/>
                <a:cs typeface="Times New Roman"/>
              </a:rPr>
              <a:t>The test statistic is                     with </a:t>
            </a:r>
            <a:r>
              <a:rPr lang="en-US" sz="3200" dirty="0" err="1" smtClean="0">
                <a:latin typeface="Times New Roman"/>
                <a:cs typeface="Times New Roman"/>
              </a:rPr>
              <a:t>d.f</a:t>
            </a:r>
            <a:r>
              <a:rPr lang="en-US" sz="3200" dirty="0" smtClean="0">
                <a:latin typeface="Times New Roman"/>
                <a:cs typeface="Times New Roman"/>
              </a:rPr>
              <a:t>. of  n-2</a:t>
            </a:r>
          </a:p>
        </p:txBody>
      </p:sp>
      <p:graphicFrame>
        <p:nvGraphicFramePr>
          <p:cNvPr id="6" name="Object 5"/>
          <p:cNvGraphicFramePr>
            <a:graphicFrameLocks noChangeAspect="1"/>
          </p:cNvGraphicFramePr>
          <p:nvPr/>
        </p:nvGraphicFramePr>
        <p:xfrm>
          <a:off x="3505200" y="2932637"/>
          <a:ext cx="1981200" cy="1242447"/>
        </p:xfrm>
        <a:graphic>
          <a:graphicData uri="http://schemas.openxmlformats.org/presentationml/2006/ole">
            <p:oleObj spid="_x0000_s57346" name="Equation" r:id="rId4" imgW="749160" imgH="46980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a:bodyPr>
          <a:lstStyle/>
          <a:p>
            <a:r>
              <a:rPr lang="en-US" sz="4000" b="1" dirty="0" smtClean="0">
                <a:solidFill>
                  <a:srgbClr val="4DB14B"/>
                </a:solidFill>
                <a:latin typeface="Times New Roman" pitchFamily="18" charset="0"/>
                <a:cs typeface="Times New Roman" pitchFamily="18" charset="0"/>
              </a:rPr>
              <a:t>Example 2</a:t>
            </a:r>
            <a:endParaRPr lang="en-US" b="1" dirty="0">
              <a:solidFill>
                <a:srgbClr val="4DB14B"/>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21</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56" name="TextBox 55"/>
          <p:cNvSpPr txBox="1"/>
          <p:nvPr/>
        </p:nvSpPr>
        <p:spPr>
          <a:xfrm>
            <a:off x="352167" y="1261170"/>
            <a:ext cx="8754762" cy="3046988"/>
          </a:xfrm>
          <a:prstGeom prst="rect">
            <a:avLst/>
          </a:prstGeom>
          <a:noFill/>
        </p:spPr>
        <p:txBody>
          <a:bodyPr wrap="square" rtlCol="0">
            <a:spAutoFit/>
          </a:bodyPr>
          <a:lstStyle/>
          <a:p>
            <a:r>
              <a:rPr lang="en-US" sz="3200" dirty="0" smtClean="0">
                <a:latin typeface="Times New Roman"/>
                <a:cs typeface="Times New Roman"/>
              </a:rPr>
              <a:t>A sample of 25 mayoral campaigns in cities with populations larger than 50000 showed that the correlation between the percent of the vote received and the amount spent on the campaign by the candidate was 0.43. At the 0.05 significance level, is there a positive association between the variables?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a:bodyPr>
          <a:lstStyle/>
          <a:p>
            <a:r>
              <a:rPr lang="en-US" sz="4000" b="1" dirty="0" smtClean="0">
                <a:solidFill>
                  <a:srgbClr val="4DB14B"/>
                </a:solidFill>
                <a:latin typeface="Times New Roman" pitchFamily="18" charset="0"/>
                <a:cs typeface="Times New Roman" pitchFamily="18" charset="0"/>
              </a:rPr>
              <a:t>Example 2</a:t>
            </a:r>
            <a:endParaRPr lang="en-US" b="1" dirty="0">
              <a:solidFill>
                <a:srgbClr val="4DB14B"/>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22</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56" name="TextBox 55"/>
          <p:cNvSpPr txBox="1"/>
          <p:nvPr/>
        </p:nvSpPr>
        <p:spPr>
          <a:xfrm>
            <a:off x="152400" y="990600"/>
            <a:ext cx="8991600" cy="5693866"/>
          </a:xfrm>
          <a:prstGeom prst="rect">
            <a:avLst/>
          </a:prstGeom>
          <a:noFill/>
        </p:spPr>
        <p:txBody>
          <a:bodyPr wrap="square" rtlCol="0">
            <a:spAutoFit/>
          </a:bodyPr>
          <a:lstStyle/>
          <a:p>
            <a:pPr>
              <a:buFont typeface="Arial" pitchFamily="34" charset="0"/>
              <a:buChar char="•"/>
            </a:pPr>
            <a:r>
              <a:rPr lang="en-US" sz="3600" dirty="0" smtClean="0">
                <a:latin typeface="Times New Roman" pitchFamily="18" charset="0"/>
                <a:cs typeface="Times New Roman" pitchFamily="18" charset="0"/>
              </a:rPr>
              <a:t> Hypotheses</a:t>
            </a:r>
          </a:p>
          <a:p>
            <a:pPr marL="234950" indent="-234950"/>
            <a:r>
              <a:rPr lang="en-US" sz="3600" dirty="0" smtClean="0">
                <a:latin typeface="Times New Roman" pitchFamily="18" charset="0"/>
                <a:cs typeface="Times New Roman" pitchFamily="18" charset="0"/>
              </a:rPr>
              <a:t>	H</a:t>
            </a:r>
            <a:r>
              <a:rPr lang="en-US" sz="3600" baseline="-25000" dirty="0" smtClean="0">
                <a:latin typeface="Times New Roman" pitchFamily="18" charset="0"/>
                <a:cs typeface="Times New Roman" pitchFamily="18" charset="0"/>
              </a:rPr>
              <a:t>0</a:t>
            </a:r>
            <a:r>
              <a:rPr lang="en-US" sz="3600" dirty="0" smtClean="0">
                <a:latin typeface="Times New Roman" pitchFamily="18" charset="0"/>
                <a:cs typeface="Times New Roman" pitchFamily="18" charset="0"/>
              </a:rPr>
              <a:t>: </a:t>
            </a:r>
            <a:r>
              <a:rPr lang="el-GR" sz="3600" dirty="0" smtClean="0">
                <a:latin typeface="Times New Roman"/>
                <a:cs typeface="Times New Roman"/>
              </a:rPr>
              <a:t>ρ</a:t>
            </a:r>
            <a:r>
              <a:rPr lang="en-US" sz="3600" dirty="0" smtClean="0">
                <a:latin typeface="Times New Roman"/>
                <a:cs typeface="Times New Roman"/>
              </a:rPr>
              <a:t>=0 </a:t>
            </a:r>
            <a:r>
              <a:rPr lang="en-US" sz="3200" dirty="0" smtClean="0">
                <a:latin typeface="Times New Roman"/>
                <a:cs typeface="Times New Roman"/>
              </a:rPr>
              <a:t>(The correlation in the population is zero)</a:t>
            </a:r>
          </a:p>
          <a:p>
            <a:pPr marL="234950" indent="-234950"/>
            <a:r>
              <a:rPr lang="en-US" sz="3600" dirty="0" smtClean="0">
                <a:latin typeface="Times New Roman" pitchFamily="18" charset="0"/>
                <a:cs typeface="Times New Roman" pitchFamily="18" charset="0"/>
              </a:rPr>
              <a:t>	H</a:t>
            </a:r>
            <a:r>
              <a:rPr lang="en-US" sz="3600" baseline="-25000" dirty="0" smtClean="0">
                <a:latin typeface="Times New Roman" pitchFamily="18" charset="0"/>
                <a:cs typeface="Times New Roman" pitchFamily="18" charset="0"/>
              </a:rPr>
              <a:t>1</a:t>
            </a:r>
            <a:r>
              <a:rPr lang="en-US" sz="3600" dirty="0" smtClean="0">
                <a:latin typeface="Times New Roman" pitchFamily="18" charset="0"/>
                <a:cs typeface="Times New Roman" pitchFamily="18" charset="0"/>
              </a:rPr>
              <a:t>: </a:t>
            </a:r>
            <a:r>
              <a:rPr lang="el-GR" sz="3600" dirty="0" smtClean="0">
                <a:latin typeface="Times New Roman"/>
                <a:cs typeface="Times New Roman"/>
              </a:rPr>
              <a:t>ρ</a:t>
            </a:r>
            <a:r>
              <a:rPr lang="en-US" sz="3600" dirty="0" smtClean="0">
                <a:latin typeface="Times New Roman"/>
                <a:cs typeface="Times New Roman"/>
              </a:rPr>
              <a:t>≠0 </a:t>
            </a:r>
            <a:r>
              <a:rPr lang="en-US" sz="3200" dirty="0" smtClean="0">
                <a:latin typeface="Times New Roman"/>
                <a:cs typeface="Times New Roman"/>
              </a:rPr>
              <a:t>(It is different from zero)</a:t>
            </a:r>
          </a:p>
          <a:p>
            <a:pPr marL="234950" indent="-234950">
              <a:buFont typeface="Arial" pitchFamily="34" charset="0"/>
              <a:buChar char="•"/>
            </a:pPr>
            <a:r>
              <a:rPr lang="en-US" sz="3200" dirty="0" smtClean="0">
                <a:latin typeface="Times New Roman"/>
                <a:cs typeface="Times New Roman"/>
              </a:rPr>
              <a:t>We have n=25, r=0.43 , </a:t>
            </a:r>
            <a:r>
              <a:rPr lang="en-US" sz="3200" dirty="0" err="1" smtClean="0">
                <a:latin typeface="Times New Roman"/>
                <a:cs typeface="Times New Roman"/>
              </a:rPr>
              <a:t>d.f</a:t>
            </a:r>
            <a:r>
              <a:rPr lang="en-US" sz="3200" dirty="0" smtClean="0">
                <a:latin typeface="Times New Roman"/>
                <a:cs typeface="Times New Roman"/>
              </a:rPr>
              <a:t>. = 25-2=23, with significance level of 0.05, the critical value is t=±2.069.   Hence, we reject H</a:t>
            </a:r>
            <a:r>
              <a:rPr lang="en-US" sz="3200" baseline="-25000" dirty="0" smtClean="0">
                <a:latin typeface="Times New Roman"/>
                <a:cs typeface="Times New Roman"/>
              </a:rPr>
              <a:t>0</a:t>
            </a:r>
            <a:r>
              <a:rPr lang="en-US" sz="3200" dirty="0" smtClean="0">
                <a:latin typeface="Times New Roman"/>
                <a:cs typeface="Times New Roman"/>
              </a:rPr>
              <a:t> if the computed t is less than -2.069 or greater than 2.069.</a:t>
            </a:r>
          </a:p>
          <a:p>
            <a:pPr marL="234950" indent="-234950">
              <a:buFont typeface="Arial" pitchFamily="34" charset="0"/>
              <a:buChar char="•"/>
            </a:pPr>
            <a:r>
              <a:rPr lang="en-US" sz="3200" dirty="0" smtClean="0">
                <a:latin typeface="Times New Roman"/>
                <a:cs typeface="Times New Roman"/>
              </a:rPr>
              <a:t>Test statistic </a:t>
            </a:r>
          </a:p>
          <a:p>
            <a:pPr marL="234950" indent="-234950">
              <a:buFont typeface="Arial" pitchFamily="34" charset="0"/>
              <a:buChar char="•"/>
            </a:pPr>
            <a:endParaRPr lang="en-US" sz="3200" dirty="0" smtClean="0">
              <a:latin typeface="Times New Roman"/>
              <a:cs typeface="Times New Roman"/>
            </a:endParaRPr>
          </a:p>
          <a:p>
            <a:pPr marL="234950" indent="-234950">
              <a:buFont typeface="Arial" pitchFamily="34" charset="0"/>
              <a:buChar char="•"/>
            </a:pPr>
            <a:endParaRPr lang="en-US" sz="3200" dirty="0" smtClean="0">
              <a:latin typeface="Times New Roman"/>
              <a:cs typeface="Times New Roman"/>
            </a:endParaRPr>
          </a:p>
          <a:p>
            <a:pPr marL="234950" indent="-234950"/>
            <a:endParaRPr lang="en-US" sz="3200" dirty="0" smtClean="0">
              <a:latin typeface="Times New Roman"/>
              <a:cs typeface="Times New Roman"/>
            </a:endParaRPr>
          </a:p>
        </p:txBody>
      </p:sp>
      <p:graphicFrame>
        <p:nvGraphicFramePr>
          <p:cNvPr id="59394" name="Object 2"/>
          <p:cNvGraphicFramePr>
            <a:graphicFrameLocks noChangeAspect="1"/>
          </p:cNvGraphicFramePr>
          <p:nvPr/>
        </p:nvGraphicFramePr>
        <p:xfrm>
          <a:off x="574675" y="5165725"/>
          <a:ext cx="5708650" cy="1276350"/>
        </p:xfrm>
        <a:graphic>
          <a:graphicData uri="http://schemas.openxmlformats.org/presentationml/2006/ole">
            <p:oleObj spid="_x0000_s59394" name="Equation" r:id="rId4" imgW="2158920" imgH="48240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a:bodyPr>
          <a:lstStyle/>
          <a:p>
            <a:r>
              <a:rPr lang="en-US" sz="4000" b="1" dirty="0" smtClean="0">
                <a:solidFill>
                  <a:srgbClr val="4DB14B"/>
                </a:solidFill>
                <a:latin typeface="Times New Roman" pitchFamily="18" charset="0"/>
                <a:cs typeface="Times New Roman" pitchFamily="18" charset="0"/>
              </a:rPr>
              <a:t>Example 2</a:t>
            </a:r>
            <a:endParaRPr lang="en-US" b="1" dirty="0">
              <a:solidFill>
                <a:srgbClr val="4DB14B"/>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23</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56" name="TextBox 55"/>
          <p:cNvSpPr txBox="1"/>
          <p:nvPr/>
        </p:nvSpPr>
        <p:spPr>
          <a:xfrm>
            <a:off x="152400" y="990600"/>
            <a:ext cx="8991600" cy="2246769"/>
          </a:xfrm>
          <a:prstGeom prst="rect">
            <a:avLst/>
          </a:prstGeom>
          <a:noFill/>
        </p:spPr>
        <p:txBody>
          <a:bodyPr wrap="square" rtlCol="0">
            <a:spAutoFit/>
          </a:bodyPr>
          <a:lstStyle/>
          <a:p>
            <a:pPr marL="284163" indent="-284163">
              <a:buFont typeface="Arial" pitchFamily="34" charset="0"/>
              <a:buChar char="•"/>
            </a:pPr>
            <a:r>
              <a:rPr lang="en-US" sz="3600" dirty="0" smtClean="0">
                <a:latin typeface="Times New Roman" pitchFamily="18" charset="0"/>
                <a:cs typeface="Times New Roman" pitchFamily="18" charset="0"/>
              </a:rPr>
              <a:t>The decision is to reject H</a:t>
            </a:r>
            <a:r>
              <a:rPr lang="en-US" sz="3600" baseline="-25000" dirty="0" smtClean="0">
                <a:latin typeface="Times New Roman" pitchFamily="18" charset="0"/>
                <a:cs typeface="Times New Roman" pitchFamily="18" charset="0"/>
              </a:rPr>
              <a:t>0</a:t>
            </a:r>
            <a:r>
              <a:rPr lang="en-US" sz="3600" dirty="0" smtClean="0">
                <a:latin typeface="Times New Roman" pitchFamily="18" charset="0"/>
                <a:cs typeface="Times New Roman" pitchFamily="18" charset="0"/>
              </a:rPr>
              <a:t>. We conclude that there is a positive correlation between the two variables. </a:t>
            </a:r>
            <a:endParaRPr lang="en-US" sz="3200" dirty="0" smtClean="0">
              <a:latin typeface="Times New Roman"/>
              <a:cs typeface="Times New Roman"/>
            </a:endParaRPr>
          </a:p>
          <a:p>
            <a:pPr marL="234950" indent="-234950"/>
            <a:endParaRPr lang="en-US" sz="3200" dirty="0" smtClean="0">
              <a:latin typeface="Times New Roman"/>
              <a:cs typeface="Times New Roma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a:bodyPr>
          <a:lstStyle/>
          <a:p>
            <a:r>
              <a:rPr lang="en-US" sz="4000" b="1" dirty="0" smtClean="0">
                <a:solidFill>
                  <a:srgbClr val="4DB14B"/>
                </a:solidFill>
                <a:latin typeface="Times New Roman" pitchFamily="18" charset="0"/>
                <a:cs typeface="Times New Roman" pitchFamily="18" charset="0"/>
              </a:rPr>
              <a:t>Regression Equation</a:t>
            </a:r>
            <a:endParaRPr lang="en-US" b="1" dirty="0">
              <a:solidFill>
                <a:srgbClr val="4DB14B"/>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24</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56" name="TextBox 55"/>
          <p:cNvSpPr txBox="1"/>
          <p:nvPr/>
        </p:nvSpPr>
        <p:spPr>
          <a:xfrm>
            <a:off x="152400" y="990600"/>
            <a:ext cx="8991600" cy="5632311"/>
          </a:xfrm>
          <a:prstGeom prst="rect">
            <a:avLst/>
          </a:prstGeom>
          <a:noFill/>
        </p:spPr>
        <p:txBody>
          <a:bodyPr wrap="square" rtlCol="0">
            <a:spAutoFit/>
          </a:bodyPr>
          <a:lstStyle/>
          <a:p>
            <a:pPr marL="284163" indent="-284163">
              <a:buFont typeface="Arial" pitchFamily="34" charset="0"/>
              <a:buChar char="•"/>
            </a:pPr>
            <a:r>
              <a:rPr lang="en-US" sz="3600" dirty="0" smtClean="0">
                <a:solidFill>
                  <a:srgbClr val="0000FF"/>
                </a:solidFill>
                <a:latin typeface="Times New Roman" pitchFamily="18" charset="0"/>
                <a:cs typeface="Times New Roman" pitchFamily="18" charset="0"/>
              </a:rPr>
              <a:t>Regression Equation </a:t>
            </a:r>
            <a:r>
              <a:rPr lang="en-US" sz="3600" dirty="0" smtClean="0">
                <a:latin typeface="Times New Roman" pitchFamily="18" charset="0"/>
                <a:cs typeface="Times New Roman" pitchFamily="18" charset="0"/>
              </a:rPr>
              <a:t>An equation that defines the relationship between two variables.</a:t>
            </a:r>
          </a:p>
          <a:p>
            <a:pPr marL="284163" indent="-284163">
              <a:buFont typeface="Arial" pitchFamily="34" charset="0"/>
              <a:buChar char="•"/>
            </a:pPr>
            <a:r>
              <a:rPr lang="en-US" sz="3600" dirty="0" smtClean="0">
                <a:latin typeface="Times New Roman" pitchFamily="18" charset="0"/>
                <a:cs typeface="Times New Roman" pitchFamily="18" charset="0"/>
              </a:rPr>
              <a:t>The linear relationship between two variables is given by the regression equation:</a:t>
            </a:r>
          </a:p>
          <a:p>
            <a:pPr marL="284163" indent="-284163">
              <a:buFont typeface="Arial" pitchFamily="34" charset="0"/>
              <a:buChar char="•"/>
            </a:pPr>
            <a:endParaRPr lang="en-US" sz="3600" dirty="0" smtClean="0">
              <a:latin typeface="Times New Roman" pitchFamily="18" charset="0"/>
              <a:cs typeface="Times New Roman" pitchFamily="18" charset="0"/>
            </a:endParaRPr>
          </a:p>
          <a:p>
            <a:pPr marL="284163" indent="-284163"/>
            <a:r>
              <a:rPr lang="en-US" sz="3600" dirty="0" smtClean="0">
                <a:latin typeface="Times New Roman" pitchFamily="18" charset="0"/>
                <a:cs typeface="Times New Roman" pitchFamily="18" charset="0"/>
              </a:rPr>
              <a:t>	where </a:t>
            </a:r>
          </a:p>
          <a:p>
            <a:pPr marL="852488" indent="-568325"/>
            <a:r>
              <a:rPr lang="en-US" sz="3600" dirty="0" smtClean="0">
                <a:latin typeface="Times New Roman" pitchFamily="18" charset="0"/>
                <a:cs typeface="Times New Roman" pitchFamily="18" charset="0"/>
              </a:rPr>
              <a:t>Y’ is the predicted value of the Y variable for a selected X value. </a:t>
            </a:r>
          </a:p>
          <a:p>
            <a:pPr marL="852488" indent="-568325"/>
            <a:r>
              <a:rPr lang="en-US" sz="3600" dirty="0" smtClean="0">
                <a:latin typeface="Times New Roman" pitchFamily="18" charset="0"/>
                <a:cs typeface="Times New Roman" pitchFamily="18" charset="0"/>
              </a:rPr>
              <a:t>a is the Y intercept. It is the estimated value of Y when X=0.</a:t>
            </a:r>
          </a:p>
        </p:txBody>
      </p:sp>
      <p:graphicFrame>
        <p:nvGraphicFramePr>
          <p:cNvPr id="6" name="Object 5"/>
          <p:cNvGraphicFramePr>
            <a:graphicFrameLocks noChangeAspect="1"/>
          </p:cNvGraphicFramePr>
          <p:nvPr/>
        </p:nvGraphicFramePr>
        <p:xfrm>
          <a:off x="3429000" y="3276599"/>
          <a:ext cx="2667000" cy="685801"/>
        </p:xfrm>
        <a:graphic>
          <a:graphicData uri="http://schemas.openxmlformats.org/presentationml/2006/ole">
            <p:oleObj spid="_x0000_s61442" name="Equation" r:id="rId4" imgW="749160" imgH="17748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a:bodyPr>
          <a:lstStyle/>
          <a:p>
            <a:r>
              <a:rPr lang="en-US" sz="4000" b="1" dirty="0" smtClean="0">
                <a:solidFill>
                  <a:srgbClr val="4DB14B"/>
                </a:solidFill>
                <a:latin typeface="Times New Roman" pitchFamily="18" charset="0"/>
                <a:cs typeface="Times New Roman" pitchFamily="18" charset="0"/>
              </a:rPr>
              <a:t>Regression Equation</a:t>
            </a:r>
            <a:endParaRPr lang="en-US" b="1" dirty="0">
              <a:solidFill>
                <a:srgbClr val="4DB14B"/>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25</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56" name="TextBox 55"/>
          <p:cNvSpPr txBox="1"/>
          <p:nvPr/>
        </p:nvSpPr>
        <p:spPr>
          <a:xfrm>
            <a:off x="152400" y="990600"/>
            <a:ext cx="8991600" cy="4524315"/>
          </a:xfrm>
          <a:prstGeom prst="rect">
            <a:avLst/>
          </a:prstGeom>
          <a:noFill/>
        </p:spPr>
        <p:txBody>
          <a:bodyPr wrap="square" rtlCol="0">
            <a:spAutoFit/>
          </a:bodyPr>
          <a:lstStyle/>
          <a:p>
            <a:pPr marL="346075" indent="-346075"/>
            <a:r>
              <a:rPr lang="en-US" sz="3600" dirty="0" smtClean="0">
                <a:latin typeface="Times New Roman" pitchFamily="18" charset="0"/>
                <a:cs typeface="Times New Roman" pitchFamily="18" charset="0"/>
              </a:rPr>
              <a:t>b is the slope of the line. It measures the change in Y’ for each unit change in X. </a:t>
            </a:r>
          </a:p>
          <a:p>
            <a:pPr marL="346075" indent="-346075"/>
            <a:r>
              <a:rPr lang="en-US" sz="3600" dirty="0" smtClean="0">
                <a:latin typeface="Times New Roman" pitchFamily="18" charset="0"/>
                <a:cs typeface="Times New Roman" pitchFamily="18" charset="0"/>
              </a:rPr>
              <a:t>X is any value of the independent variable that is selected.</a:t>
            </a:r>
          </a:p>
          <a:p>
            <a:r>
              <a:rPr lang="en-US" sz="3600" dirty="0" smtClean="0">
                <a:latin typeface="Times New Roman" pitchFamily="18" charset="0"/>
                <a:cs typeface="Times New Roman" pitchFamily="18" charset="0"/>
              </a:rPr>
              <a:t>The value of a is the Y </a:t>
            </a:r>
            <a:r>
              <a:rPr lang="en-US" sz="3600" b="1" dirty="0" smtClean="0">
                <a:latin typeface="Times New Roman" pitchFamily="18" charset="0"/>
                <a:cs typeface="Times New Roman" pitchFamily="18" charset="0"/>
              </a:rPr>
              <a:t>intercept</a:t>
            </a:r>
            <a:r>
              <a:rPr lang="en-US" sz="3600" dirty="0" smtClean="0">
                <a:latin typeface="Times New Roman" pitchFamily="18" charset="0"/>
                <a:cs typeface="Times New Roman" pitchFamily="18" charset="0"/>
              </a:rPr>
              <a:t> and b is the </a:t>
            </a:r>
            <a:r>
              <a:rPr lang="en-US" sz="3600" b="1" dirty="0" smtClean="0">
                <a:latin typeface="Times New Roman" pitchFamily="18" charset="0"/>
                <a:cs typeface="Times New Roman" pitchFamily="18" charset="0"/>
              </a:rPr>
              <a:t>regression coefficient</a:t>
            </a:r>
            <a:r>
              <a:rPr lang="en-US" sz="3600" dirty="0" smtClean="0">
                <a:latin typeface="Times New Roman" pitchFamily="18" charset="0"/>
                <a:cs typeface="Times New Roman" pitchFamily="18" charset="0"/>
              </a:rPr>
              <a:t>. How do we get these values? They are developed mathematically using the </a:t>
            </a:r>
            <a:r>
              <a:rPr lang="en-US" sz="3600" i="1" dirty="0" smtClean="0">
                <a:latin typeface="Times New Roman" pitchFamily="18" charset="0"/>
                <a:cs typeface="Times New Roman" pitchFamily="18" charset="0"/>
              </a:rPr>
              <a:t>least squares principle.</a:t>
            </a:r>
            <a:endParaRPr lang="en-US" sz="3600" dirty="0" smtClea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a:bodyPr>
          <a:lstStyle/>
          <a:p>
            <a:r>
              <a:rPr lang="en-US" sz="4000" b="1" dirty="0" smtClean="0">
                <a:solidFill>
                  <a:srgbClr val="4DB14B"/>
                </a:solidFill>
                <a:latin typeface="Times New Roman" pitchFamily="18" charset="0"/>
                <a:cs typeface="Times New Roman" pitchFamily="18" charset="0"/>
              </a:rPr>
              <a:t>Regression Equation</a:t>
            </a:r>
            <a:endParaRPr lang="en-US" b="1" dirty="0">
              <a:solidFill>
                <a:srgbClr val="4DB14B"/>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26</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56" name="TextBox 55"/>
          <p:cNvSpPr txBox="1"/>
          <p:nvPr/>
        </p:nvSpPr>
        <p:spPr>
          <a:xfrm>
            <a:off x="74141" y="990600"/>
            <a:ext cx="9069859" cy="4524315"/>
          </a:xfrm>
          <a:prstGeom prst="rect">
            <a:avLst/>
          </a:prstGeom>
          <a:noFill/>
        </p:spPr>
        <p:txBody>
          <a:bodyPr wrap="square" rtlCol="0">
            <a:spAutoFit/>
          </a:bodyPr>
          <a:lstStyle/>
          <a:p>
            <a:r>
              <a:rPr lang="en-US" sz="3600" dirty="0" smtClean="0">
                <a:solidFill>
                  <a:srgbClr val="0000FF"/>
                </a:solidFill>
                <a:latin typeface="Times New Roman" pitchFamily="18" charset="0"/>
                <a:cs typeface="Times New Roman" pitchFamily="18" charset="0"/>
              </a:rPr>
              <a:t>Least Square Principle </a:t>
            </a:r>
            <a:r>
              <a:rPr lang="en-US" sz="3600" dirty="0" smtClean="0">
                <a:latin typeface="Times New Roman" pitchFamily="18" charset="0"/>
                <a:cs typeface="Times New Roman" pitchFamily="18" charset="0"/>
              </a:rPr>
              <a:t>Determining a regression equation by minimizing the sum of the squares of the vertical distances between the actual Y values and the predicted values of Y.</a:t>
            </a:r>
          </a:p>
          <a:p>
            <a:endParaRPr lang="en-US" sz="3600" dirty="0" smtClean="0">
              <a:solidFill>
                <a:srgbClr val="0000FF"/>
              </a:solidFill>
              <a:latin typeface="Times New Roman" pitchFamily="18" charset="0"/>
              <a:cs typeface="Times New Roman" pitchFamily="18" charset="0"/>
            </a:endParaRPr>
          </a:p>
          <a:p>
            <a:r>
              <a:rPr lang="en-US" sz="3600" dirty="0" smtClean="0">
                <a:latin typeface="Times New Roman" pitchFamily="18" charset="0"/>
                <a:cs typeface="Times New Roman" pitchFamily="18" charset="0"/>
              </a:rPr>
              <a:t>The values of a and b in the regression equation are referred to as </a:t>
            </a:r>
            <a:r>
              <a:rPr lang="en-US" sz="3600" b="1" dirty="0" smtClean="0">
                <a:latin typeface="Times New Roman" pitchFamily="18" charset="0"/>
                <a:cs typeface="Times New Roman" pitchFamily="18" charset="0"/>
              </a:rPr>
              <a:t>estimated regression coefficients.</a:t>
            </a:r>
            <a:r>
              <a:rPr lang="en-US" sz="3600" dirty="0" smtClean="0">
                <a:latin typeface="Times New Roman" pitchFamily="18" charset="0"/>
                <a:cs typeface="Times New Roman" pitchFamily="18" charset="0"/>
              </a:rPr>
              <a:t> </a:t>
            </a:r>
            <a:endParaRPr lang="en-US" sz="3600" b="1" dirty="0" smtClean="0">
              <a:latin typeface="Times New Roman" pitchFamily="18" charset="0"/>
              <a:cs typeface="Times New Roman" pitchFamily="18" charset="0"/>
            </a:endParaRPr>
          </a:p>
        </p:txBody>
      </p:sp>
      <p:graphicFrame>
        <p:nvGraphicFramePr>
          <p:cNvPr id="6" name="Object 5"/>
          <p:cNvGraphicFramePr>
            <a:graphicFrameLocks noChangeAspect="1"/>
          </p:cNvGraphicFramePr>
          <p:nvPr/>
        </p:nvGraphicFramePr>
        <p:xfrm>
          <a:off x="381000" y="5638800"/>
          <a:ext cx="3302000" cy="990600"/>
        </p:xfrm>
        <a:graphic>
          <a:graphicData uri="http://schemas.openxmlformats.org/presentationml/2006/ole">
            <p:oleObj spid="_x0000_s63490" name="Equation" r:id="rId4" imgW="1904760" imgH="571320" progId="Equation.DSMT4">
              <p:embed/>
            </p:oleObj>
          </a:graphicData>
        </a:graphic>
      </p:graphicFrame>
      <p:graphicFrame>
        <p:nvGraphicFramePr>
          <p:cNvPr id="7" name="Object 6"/>
          <p:cNvGraphicFramePr>
            <a:graphicFrameLocks noChangeAspect="1"/>
          </p:cNvGraphicFramePr>
          <p:nvPr/>
        </p:nvGraphicFramePr>
        <p:xfrm>
          <a:off x="4262716" y="5486400"/>
          <a:ext cx="2823884" cy="1066800"/>
        </p:xfrm>
        <a:graphic>
          <a:graphicData uri="http://schemas.openxmlformats.org/presentationml/2006/ole">
            <p:oleObj spid="_x0000_s63491" name="Equation" r:id="rId5" imgW="1143000" imgH="43164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a:bodyPr>
          <a:lstStyle/>
          <a:p>
            <a:r>
              <a:rPr lang="en-US" sz="4000" b="1" dirty="0" smtClean="0">
                <a:solidFill>
                  <a:srgbClr val="4DB14B"/>
                </a:solidFill>
                <a:latin typeface="Times New Roman" pitchFamily="18" charset="0"/>
                <a:cs typeface="Times New Roman" pitchFamily="18" charset="0"/>
              </a:rPr>
              <a:t>Example 3</a:t>
            </a:r>
            <a:endParaRPr lang="en-US" b="1" dirty="0">
              <a:solidFill>
                <a:srgbClr val="4DB14B"/>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27</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56" name="TextBox 55"/>
          <p:cNvSpPr txBox="1"/>
          <p:nvPr/>
        </p:nvSpPr>
        <p:spPr>
          <a:xfrm>
            <a:off x="222422" y="990600"/>
            <a:ext cx="8921578" cy="2862322"/>
          </a:xfrm>
          <a:prstGeom prst="rect">
            <a:avLst/>
          </a:prstGeom>
          <a:noFill/>
        </p:spPr>
        <p:txBody>
          <a:bodyPr wrap="square" rtlCol="0">
            <a:spAutoFit/>
          </a:bodyPr>
          <a:lstStyle/>
          <a:p>
            <a:r>
              <a:rPr lang="en-US" sz="3600" dirty="0" smtClean="0">
                <a:latin typeface="Times New Roman" pitchFamily="18" charset="0"/>
                <a:cs typeface="Times New Roman" pitchFamily="18" charset="0"/>
              </a:rPr>
              <a:t>From example 2, use the least squares method to determined a linear equation to express the relationship between the age of the car and the annual repair cost. What is the expected cost if the age of the car is 10.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a:bodyPr>
          <a:lstStyle/>
          <a:p>
            <a:r>
              <a:rPr lang="en-US" sz="4000" b="1" dirty="0" smtClean="0">
                <a:solidFill>
                  <a:srgbClr val="4DB14B"/>
                </a:solidFill>
                <a:latin typeface="Times New Roman" pitchFamily="18" charset="0"/>
                <a:cs typeface="Times New Roman" pitchFamily="18" charset="0"/>
              </a:rPr>
              <a:t>Example 3</a:t>
            </a:r>
            <a:endParaRPr lang="en-US" b="1" dirty="0">
              <a:solidFill>
                <a:srgbClr val="4DB14B"/>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28</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graphicFrame>
        <p:nvGraphicFramePr>
          <p:cNvPr id="6" name="Table 5"/>
          <p:cNvGraphicFramePr>
            <a:graphicFrameLocks noGrp="1"/>
          </p:cNvGraphicFramePr>
          <p:nvPr/>
        </p:nvGraphicFramePr>
        <p:xfrm>
          <a:off x="1295400" y="1066800"/>
          <a:ext cx="5715001" cy="4876803"/>
        </p:xfrm>
        <a:graphic>
          <a:graphicData uri="http://schemas.openxmlformats.org/drawingml/2006/table">
            <a:tbl>
              <a:tblPr/>
              <a:tblGrid>
                <a:gridCol w="1091629"/>
                <a:gridCol w="1155843"/>
                <a:gridCol w="1155843"/>
                <a:gridCol w="1155843"/>
                <a:gridCol w="1155843"/>
              </a:tblGrid>
              <a:tr h="461590">
                <a:tc>
                  <a:txBody>
                    <a:bodyPr/>
                    <a:lstStyle/>
                    <a:p>
                      <a:pPr algn="l" fontAlgn="b"/>
                      <a:r>
                        <a:rPr lang="en-US" sz="2400" b="0" i="0" u="none" strike="noStrike" dirty="0">
                          <a:solidFill>
                            <a:schemeClr val="tx1"/>
                          </a:solidFill>
                          <a:latin typeface="Times New Roman" pitchFamily="18" charset="0"/>
                          <a:cs typeface="Times New Roman" pitchFamily="18" charset="0"/>
                        </a:rPr>
                        <a:t>Y</a:t>
                      </a:r>
                    </a:p>
                  </a:txBody>
                  <a:tcPr marL="0" marR="0" marT="0"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X</a:t>
                      </a:r>
                    </a:p>
                  </a:txBody>
                  <a:tcPr marL="0" marR="0" marT="0"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XY</a:t>
                      </a:r>
                    </a:p>
                  </a:txBody>
                  <a:tcPr marL="0" marR="0" marT="0"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X</a:t>
                      </a:r>
                      <a:r>
                        <a:rPr lang="en-US" sz="2400" b="0" i="0" u="none" strike="noStrike" baseline="30000" dirty="0">
                          <a:solidFill>
                            <a:schemeClr val="tx1"/>
                          </a:solidFill>
                          <a:latin typeface="Times New Roman" pitchFamily="18" charset="0"/>
                          <a:cs typeface="Times New Roman" pitchFamily="18" charset="0"/>
                        </a:rPr>
                        <a:t>2</a:t>
                      </a:r>
                      <a:endParaRPr lang="en-US" sz="2400" b="0" i="0" u="none" strike="noStrike" dirty="0">
                        <a:solidFill>
                          <a:schemeClr val="tx1"/>
                        </a:solidFill>
                        <a:latin typeface="Times New Roman" pitchFamily="18" charset="0"/>
                        <a:cs typeface="Times New Roman" pitchFamily="18" charset="0"/>
                      </a:endParaRPr>
                    </a:p>
                  </a:txBody>
                  <a:tcPr marL="0" marR="0" marT="0"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Y</a:t>
                      </a:r>
                      <a:r>
                        <a:rPr lang="en-US" sz="2400" b="0" i="0" u="none" strike="noStrike" baseline="30000" dirty="0">
                          <a:solidFill>
                            <a:schemeClr val="tx1"/>
                          </a:solidFill>
                          <a:latin typeface="Times New Roman" pitchFamily="18" charset="0"/>
                          <a:cs typeface="Times New Roman" pitchFamily="18" charset="0"/>
                        </a:rPr>
                        <a:t>2</a:t>
                      </a:r>
                      <a:endParaRPr lang="en-US" sz="2400" b="0" i="0" u="none" strike="noStrike" dirty="0">
                        <a:solidFill>
                          <a:schemeClr val="tx1"/>
                        </a:solidFill>
                        <a:latin typeface="Times New Roman" pitchFamily="18" charset="0"/>
                        <a:cs typeface="Times New Roman" pitchFamily="18" charset="0"/>
                      </a:endParaRPr>
                    </a:p>
                  </a:txBody>
                  <a:tcPr marL="0" marR="0" marT="0"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1383">
                <a:tc>
                  <a:txBody>
                    <a:bodyPr/>
                    <a:lstStyle/>
                    <a:p>
                      <a:pPr algn="l" rtl="0" fontAlgn="t"/>
                      <a:r>
                        <a:rPr lang="en-US" sz="2400" b="0" i="0" u="none" strike="noStrike" dirty="0">
                          <a:solidFill>
                            <a:schemeClr val="tx1"/>
                          </a:solidFill>
                          <a:latin typeface="Times New Roman" pitchFamily="18" charset="0"/>
                          <a:cs typeface="Times New Roman" pitchFamily="18" charset="0"/>
                        </a:rPr>
                        <a:t>72</a:t>
                      </a:r>
                    </a:p>
                  </a:txBody>
                  <a:tcPr marL="0" marR="0" marT="0" marB="0">
                    <a:lnL>
                      <a:noFill/>
                    </a:lnL>
                    <a:lnR>
                      <a:noFill/>
                    </a:lnR>
                    <a:lnT w="12700" cap="flat" cmpd="sng" algn="ctr">
                      <a:solidFill>
                        <a:schemeClr val="tx1"/>
                      </a:solidFill>
                      <a:prstDash val="solid"/>
                      <a:round/>
                      <a:headEnd type="none" w="med" len="med"/>
                      <a:tailEnd type="none" w="med" len="med"/>
                    </a:lnT>
                    <a:lnB>
                      <a:noFill/>
                    </a:lnB>
                  </a:tcPr>
                </a:tc>
                <a:tc>
                  <a:txBody>
                    <a:bodyPr/>
                    <a:lstStyle/>
                    <a:p>
                      <a:pPr algn="l" rtl="0" fontAlgn="t"/>
                      <a:r>
                        <a:rPr lang="en-US" sz="2400" b="0" i="0" u="none" strike="noStrike" dirty="0">
                          <a:solidFill>
                            <a:schemeClr val="tx1"/>
                          </a:solidFill>
                          <a:latin typeface="Times New Roman" pitchFamily="18" charset="0"/>
                          <a:cs typeface="Times New Roman" pitchFamily="18" charset="0"/>
                        </a:rPr>
                        <a:t>2</a:t>
                      </a:r>
                    </a:p>
                  </a:txBody>
                  <a:tcPr marL="0" marR="0" marT="0" marB="0">
                    <a:lnL>
                      <a:noFill/>
                    </a:lnL>
                    <a:lnR>
                      <a:noFill/>
                    </a:lnR>
                    <a:lnT w="12700" cap="flat" cmpd="sng" algn="ctr">
                      <a:solidFill>
                        <a:schemeClr val="tx1"/>
                      </a:solidFill>
                      <a:prstDash val="solid"/>
                      <a:round/>
                      <a:headEnd type="none" w="med" len="med"/>
                      <a:tailEnd type="none" w="med" len="med"/>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144</a:t>
                      </a:r>
                    </a:p>
                  </a:txBody>
                  <a:tcPr marL="0" marR="0" marT="0"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4</a:t>
                      </a:r>
                    </a:p>
                  </a:txBody>
                  <a:tcPr marL="0" marR="0" marT="0"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5184</a:t>
                      </a:r>
                    </a:p>
                  </a:txBody>
                  <a:tcPr marL="0" marR="0" marT="0" marB="0" anchor="b">
                    <a:lnL>
                      <a:noFill/>
                    </a:lnL>
                    <a:lnR>
                      <a:noFill/>
                    </a:lnR>
                    <a:lnT w="12700" cap="flat" cmpd="sng" algn="ctr">
                      <a:solidFill>
                        <a:schemeClr val="tx1"/>
                      </a:solidFill>
                      <a:prstDash val="solid"/>
                      <a:round/>
                      <a:headEnd type="none" w="med" len="med"/>
                      <a:tailEnd type="none" w="med" len="med"/>
                    </a:lnT>
                    <a:lnB>
                      <a:noFill/>
                    </a:lnB>
                  </a:tcPr>
                </a:tc>
              </a:tr>
              <a:tr h="401383">
                <a:tc>
                  <a:txBody>
                    <a:bodyPr/>
                    <a:lstStyle/>
                    <a:p>
                      <a:pPr algn="l" rtl="0" fontAlgn="t"/>
                      <a:r>
                        <a:rPr lang="en-US" sz="2400" b="0" i="0" u="none" strike="noStrike" dirty="0">
                          <a:solidFill>
                            <a:schemeClr val="tx1"/>
                          </a:solidFill>
                          <a:latin typeface="Times New Roman" pitchFamily="18" charset="0"/>
                          <a:cs typeface="Times New Roman" pitchFamily="18" charset="0"/>
                        </a:rPr>
                        <a:t>99</a:t>
                      </a:r>
                    </a:p>
                  </a:txBody>
                  <a:tcPr marL="0" marR="0" marT="0" marB="0">
                    <a:lnL>
                      <a:noFill/>
                    </a:lnL>
                    <a:lnR>
                      <a:noFill/>
                    </a:lnR>
                    <a:lnT>
                      <a:noFill/>
                    </a:lnT>
                    <a:lnB>
                      <a:noFill/>
                    </a:lnB>
                  </a:tcPr>
                </a:tc>
                <a:tc>
                  <a:txBody>
                    <a:bodyPr/>
                    <a:lstStyle/>
                    <a:p>
                      <a:pPr algn="l" rtl="0" fontAlgn="t"/>
                      <a:r>
                        <a:rPr lang="en-US" sz="2400" b="0" i="0" u="none" strike="noStrike" dirty="0">
                          <a:solidFill>
                            <a:schemeClr val="tx1"/>
                          </a:solidFill>
                          <a:latin typeface="Times New Roman" pitchFamily="18" charset="0"/>
                          <a:cs typeface="Times New Roman" pitchFamily="18" charset="0"/>
                        </a:rPr>
                        <a:t>3</a:t>
                      </a:r>
                    </a:p>
                  </a:txBody>
                  <a:tcPr marL="0" marR="0" marT="0" marB="0">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297</a:t>
                      </a:r>
                    </a:p>
                  </a:txBody>
                  <a:tcPr marL="0" marR="0" marT="0" marB="0" anchor="b">
                    <a:lnL>
                      <a:noFill/>
                    </a:lnL>
                    <a:lnR>
                      <a:noFill/>
                    </a:lnR>
                    <a:lnT>
                      <a:noFill/>
                    </a:lnT>
                    <a:lnB>
                      <a:noFill/>
                    </a:lnB>
                  </a:tcPr>
                </a:tc>
                <a:tc>
                  <a:txBody>
                    <a:bodyPr/>
                    <a:lstStyle/>
                    <a:p>
                      <a:pPr algn="l" fontAlgn="b"/>
                      <a:r>
                        <a:rPr lang="en-US" sz="2400" b="0" i="0" u="none" strike="noStrike">
                          <a:solidFill>
                            <a:schemeClr val="tx1"/>
                          </a:solidFill>
                          <a:latin typeface="Times New Roman" pitchFamily="18" charset="0"/>
                          <a:cs typeface="Times New Roman" pitchFamily="18" charset="0"/>
                        </a:rPr>
                        <a:t>9</a:t>
                      </a:r>
                    </a:p>
                  </a:txBody>
                  <a:tcPr marL="0" marR="0" marT="0" marB="0" anchor="b">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9801</a:t>
                      </a:r>
                    </a:p>
                  </a:txBody>
                  <a:tcPr marL="0" marR="0" marT="0" marB="0" anchor="b">
                    <a:lnL>
                      <a:noFill/>
                    </a:lnL>
                    <a:lnR>
                      <a:noFill/>
                    </a:lnR>
                    <a:lnT>
                      <a:noFill/>
                    </a:lnT>
                    <a:lnB>
                      <a:noFill/>
                    </a:lnB>
                  </a:tcPr>
                </a:tc>
              </a:tr>
              <a:tr h="401383">
                <a:tc>
                  <a:txBody>
                    <a:bodyPr/>
                    <a:lstStyle/>
                    <a:p>
                      <a:pPr algn="l" rtl="0" fontAlgn="t"/>
                      <a:r>
                        <a:rPr lang="en-US" sz="2400" b="0" i="0" u="none" strike="noStrike" dirty="0">
                          <a:solidFill>
                            <a:schemeClr val="tx1"/>
                          </a:solidFill>
                          <a:latin typeface="Times New Roman" pitchFamily="18" charset="0"/>
                          <a:cs typeface="Times New Roman" pitchFamily="18" charset="0"/>
                        </a:rPr>
                        <a:t>65</a:t>
                      </a:r>
                    </a:p>
                  </a:txBody>
                  <a:tcPr marL="0" marR="0" marT="0" marB="0">
                    <a:lnL>
                      <a:noFill/>
                    </a:lnL>
                    <a:lnR>
                      <a:noFill/>
                    </a:lnR>
                    <a:lnT>
                      <a:noFill/>
                    </a:lnT>
                    <a:lnB>
                      <a:noFill/>
                    </a:lnB>
                  </a:tcPr>
                </a:tc>
                <a:tc>
                  <a:txBody>
                    <a:bodyPr/>
                    <a:lstStyle/>
                    <a:p>
                      <a:pPr algn="l" rtl="0" fontAlgn="t"/>
                      <a:r>
                        <a:rPr lang="en-US" sz="2400" b="0" i="0" u="none" strike="noStrike" dirty="0">
                          <a:solidFill>
                            <a:schemeClr val="tx1"/>
                          </a:solidFill>
                          <a:latin typeface="Times New Roman" pitchFamily="18" charset="0"/>
                          <a:cs typeface="Times New Roman" pitchFamily="18" charset="0"/>
                        </a:rPr>
                        <a:t>1</a:t>
                      </a:r>
                    </a:p>
                  </a:txBody>
                  <a:tcPr marL="0" marR="0" marT="0" marB="0">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65</a:t>
                      </a:r>
                    </a:p>
                  </a:txBody>
                  <a:tcPr marL="0" marR="0" marT="0" marB="0" anchor="b">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1</a:t>
                      </a:r>
                    </a:p>
                  </a:txBody>
                  <a:tcPr marL="0" marR="0" marT="0" marB="0" anchor="b">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4225</a:t>
                      </a:r>
                    </a:p>
                  </a:txBody>
                  <a:tcPr marL="0" marR="0" marT="0" marB="0" anchor="b">
                    <a:lnL>
                      <a:noFill/>
                    </a:lnL>
                    <a:lnR>
                      <a:noFill/>
                    </a:lnR>
                    <a:lnT>
                      <a:noFill/>
                    </a:lnT>
                    <a:lnB>
                      <a:noFill/>
                    </a:lnB>
                  </a:tcPr>
                </a:tc>
              </a:tr>
              <a:tr h="401383">
                <a:tc>
                  <a:txBody>
                    <a:bodyPr/>
                    <a:lstStyle/>
                    <a:p>
                      <a:pPr algn="l" rtl="0" fontAlgn="t"/>
                      <a:r>
                        <a:rPr lang="en-US" sz="2400" b="0" i="0" u="none" strike="noStrike" dirty="0">
                          <a:solidFill>
                            <a:schemeClr val="tx1"/>
                          </a:solidFill>
                          <a:latin typeface="Times New Roman" pitchFamily="18" charset="0"/>
                          <a:cs typeface="Times New Roman" pitchFamily="18" charset="0"/>
                        </a:rPr>
                        <a:t>138</a:t>
                      </a:r>
                    </a:p>
                  </a:txBody>
                  <a:tcPr marL="0" marR="0" marT="0" marB="0">
                    <a:lnL>
                      <a:noFill/>
                    </a:lnL>
                    <a:lnR>
                      <a:noFill/>
                    </a:lnR>
                    <a:lnT>
                      <a:noFill/>
                    </a:lnT>
                    <a:lnB>
                      <a:noFill/>
                    </a:lnB>
                  </a:tcPr>
                </a:tc>
                <a:tc>
                  <a:txBody>
                    <a:bodyPr/>
                    <a:lstStyle/>
                    <a:p>
                      <a:pPr algn="l" rtl="0" fontAlgn="t"/>
                      <a:r>
                        <a:rPr lang="en-US" sz="2400" b="0" i="0" u="none" strike="noStrike" dirty="0">
                          <a:solidFill>
                            <a:schemeClr val="tx1"/>
                          </a:solidFill>
                          <a:latin typeface="Times New Roman" pitchFamily="18" charset="0"/>
                          <a:cs typeface="Times New Roman" pitchFamily="18" charset="0"/>
                        </a:rPr>
                        <a:t>7</a:t>
                      </a:r>
                    </a:p>
                  </a:txBody>
                  <a:tcPr marL="0" marR="0" marT="0" marB="0">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966</a:t>
                      </a:r>
                    </a:p>
                  </a:txBody>
                  <a:tcPr marL="0" marR="0" marT="0" marB="0" anchor="b">
                    <a:lnL>
                      <a:noFill/>
                    </a:lnL>
                    <a:lnR>
                      <a:noFill/>
                    </a:lnR>
                    <a:lnT>
                      <a:noFill/>
                    </a:lnT>
                    <a:lnB>
                      <a:noFill/>
                    </a:lnB>
                  </a:tcPr>
                </a:tc>
                <a:tc>
                  <a:txBody>
                    <a:bodyPr/>
                    <a:lstStyle/>
                    <a:p>
                      <a:pPr algn="l" fontAlgn="b"/>
                      <a:r>
                        <a:rPr lang="en-US" sz="2400" b="0" i="0" u="none" strike="noStrike">
                          <a:solidFill>
                            <a:schemeClr val="tx1"/>
                          </a:solidFill>
                          <a:latin typeface="Times New Roman" pitchFamily="18" charset="0"/>
                          <a:cs typeface="Times New Roman" pitchFamily="18" charset="0"/>
                        </a:rPr>
                        <a:t>49</a:t>
                      </a:r>
                    </a:p>
                  </a:txBody>
                  <a:tcPr marL="0" marR="0" marT="0" marB="0" anchor="b">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19044</a:t>
                      </a:r>
                    </a:p>
                  </a:txBody>
                  <a:tcPr marL="0" marR="0" marT="0" marB="0" anchor="b">
                    <a:lnL>
                      <a:noFill/>
                    </a:lnL>
                    <a:lnR>
                      <a:noFill/>
                    </a:lnR>
                    <a:lnT>
                      <a:noFill/>
                    </a:lnT>
                    <a:lnB>
                      <a:noFill/>
                    </a:lnB>
                  </a:tcPr>
                </a:tc>
              </a:tr>
              <a:tr h="401383">
                <a:tc>
                  <a:txBody>
                    <a:bodyPr/>
                    <a:lstStyle/>
                    <a:p>
                      <a:pPr algn="l" rtl="0" fontAlgn="t"/>
                      <a:r>
                        <a:rPr lang="en-US" sz="2400" b="0" i="0" u="none" strike="noStrike" dirty="0">
                          <a:solidFill>
                            <a:schemeClr val="tx1"/>
                          </a:solidFill>
                          <a:latin typeface="Times New Roman" pitchFamily="18" charset="0"/>
                          <a:cs typeface="Times New Roman" pitchFamily="18" charset="0"/>
                        </a:rPr>
                        <a:t>170</a:t>
                      </a:r>
                    </a:p>
                  </a:txBody>
                  <a:tcPr marL="0" marR="0" marT="0" marB="0">
                    <a:lnL>
                      <a:noFill/>
                    </a:lnL>
                    <a:lnR>
                      <a:noFill/>
                    </a:lnR>
                    <a:lnT>
                      <a:noFill/>
                    </a:lnT>
                    <a:lnB>
                      <a:noFill/>
                    </a:lnB>
                  </a:tcPr>
                </a:tc>
                <a:tc>
                  <a:txBody>
                    <a:bodyPr/>
                    <a:lstStyle/>
                    <a:p>
                      <a:pPr algn="l" rtl="0" fontAlgn="t"/>
                      <a:r>
                        <a:rPr lang="en-US" sz="2400" b="0" i="0" u="none" strike="noStrike" dirty="0">
                          <a:solidFill>
                            <a:schemeClr val="tx1"/>
                          </a:solidFill>
                          <a:latin typeface="Times New Roman" pitchFamily="18" charset="0"/>
                          <a:cs typeface="Times New Roman" pitchFamily="18" charset="0"/>
                        </a:rPr>
                        <a:t>6</a:t>
                      </a:r>
                    </a:p>
                  </a:txBody>
                  <a:tcPr marL="0" marR="0" marT="0" marB="0">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1020</a:t>
                      </a:r>
                    </a:p>
                  </a:txBody>
                  <a:tcPr marL="0" marR="0" marT="0" marB="0" anchor="b">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36</a:t>
                      </a:r>
                    </a:p>
                  </a:txBody>
                  <a:tcPr marL="0" marR="0" marT="0" marB="0" anchor="b">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28900</a:t>
                      </a:r>
                    </a:p>
                  </a:txBody>
                  <a:tcPr marL="0" marR="0" marT="0" marB="0" anchor="b">
                    <a:lnL>
                      <a:noFill/>
                    </a:lnL>
                    <a:lnR>
                      <a:noFill/>
                    </a:lnR>
                    <a:lnT>
                      <a:noFill/>
                    </a:lnT>
                    <a:lnB>
                      <a:noFill/>
                    </a:lnB>
                  </a:tcPr>
                </a:tc>
              </a:tr>
              <a:tr h="401383">
                <a:tc>
                  <a:txBody>
                    <a:bodyPr/>
                    <a:lstStyle/>
                    <a:p>
                      <a:pPr algn="l" rtl="0" fontAlgn="t"/>
                      <a:r>
                        <a:rPr lang="en-US" sz="2400" b="0" i="0" u="none" strike="noStrike" dirty="0">
                          <a:solidFill>
                            <a:schemeClr val="tx1"/>
                          </a:solidFill>
                          <a:latin typeface="Times New Roman" pitchFamily="18" charset="0"/>
                          <a:cs typeface="Times New Roman" pitchFamily="18" charset="0"/>
                        </a:rPr>
                        <a:t>140</a:t>
                      </a:r>
                    </a:p>
                  </a:txBody>
                  <a:tcPr marL="0" marR="0" marT="0" marB="0">
                    <a:lnL>
                      <a:noFill/>
                    </a:lnL>
                    <a:lnR>
                      <a:noFill/>
                    </a:lnR>
                    <a:lnT>
                      <a:noFill/>
                    </a:lnT>
                    <a:lnB>
                      <a:noFill/>
                    </a:lnB>
                  </a:tcPr>
                </a:tc>
                <a:tc>
                  <a:txBody>
                    <a:bodyPr/>
                    <a:lstStyle/>
                    <a:p>
                      <a:pPr algn="l" rtl="0" fontAlgn="t"/>
                      <a:r>
                        <a:rPr lang="en-US" sz="2400" b="0" i="0" u="none" strike="noStrike" dirty="0">
                          <a:solidFill>
                            <a:schemeClr val="tx1"/>
                          </a:solidFill>
                          <a:latin typeface="Times New Roman" pitchFamily="18" charset="0"/>
                          <a:cs typeface="Times New Roman" pitchFamily="18" charset="0"/>
                        </a:rPr>
                        <a:t>8</a:t>
                      </a:r>
                    </a:p>
                  </a:txBody>
                  <a:tcPr marL="0" marR="0" marT="0" marB="0">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1120</a:t>
                      </a:r>
                    </a:p>
                  </a:txBody>
                  <a:tcPr marL="0" marR="0" marT="0" marB="0" anchor="b">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64</a:t>
                      </a:r>
                    </a:p>
                  </a:txBody>
                  <a:tcPr marL="0" marR="0" marT="0" marB="0" anchor="b">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19600</a:t>
                      </a:r>
                    </a:p>
                  </a:txBody>
                  <a:tcPr marL="0" marR="0" marT="0" marB="0" anchor="b">
                    <a:lnL>
                      <a:noFill/>
                    </a:lnL>
                    <a:lnR>
                      <a:noFill/>
                    </a:lnR>
                    <a:lnT>
                      <a:noFill/>
                    </a:lnT>
                    <a:lnB>
                      <a:noFill/>
                    </a:lnB>
                  </a:tcPr>
                </a:tc>
              </a:tr>
              <a:tr h="401383">
                <a:tc>
                  <a:txBody>
                    <a:bodyPr/>
                    <a:lstStyle/>
                    <a:p>
                      <a:pPr algn="l" rtl="0" fontAlgn="t"/>
                      <a:r>
                        <a:rPr lang="en-US" sz="2400" b="0" i="0" u="none" strike="noStrike" dirty="0">
                          <a:solidFill>
                            <a:schemeClr val="tx1"/>
                          </a:solidFill>
                          <a:latin typeface="Times New Roman" pitchFamily="18" charset="0"/>
                          <a:cs typeface="Times New Roman" pitchFamily="18" charset="0"/>
                        </a:rPr>
                        <a:t>114</a:t>
                      </a:r>
                    </a:p>
                  </a:txBody>
                  <a:tcPr marL="0" marR="0" marT="0" marB="0">
                    <a:lnL>
                      <a:noFill/>
                    </a:lnL>
                    <a:lnR>
                      <a:noFill/>
                    </a:lnR>
                    <a:lnT>
                      <a:noFill/>
                    </a:lnT>
                    <a:lnB>
                      <a:noFill/>
                    </a:lnB>
                  </a:tcPr>
                </a:tc>
                <a:tc>
                  <a:txBody>
                    <a:bodyPr/>
                    <a:lstStyle/>
                    <a:p>
                      <a:pPr algn="l" rtl="0" fontAlgn="t"/>
                      <a:r>
                        <a:rPr lang="en-US" sz="2400" b="0" i="0" u="none" strike="noStrike" dirty="0">
                          <a:solidFill>
                            <a:schemeClr val="tx1"/>
                          </a:solidFill>
                          <a:latin typeface="Times New Roman" pitchFamily="18" charset="0"/>
                          <a:cs typeface="Times New Roman" pitchFamily="18" charset="0"/>
                        </a:rPr>
                        <a:t>4</a:t>
                      </a:r>
                    </a:p>
                  </a:txBody>
                  <a:tcPr marL="0" marR="0" marT="0" marB="0">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456</a:t>
                      </a:r>
                    </a:p>
                  </a:txBody>
                  <a:tcPr marL="0" marR="0" marT="0" marB="0" anchor="b">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16</a:t>
                      </a:r>
                    </a:p>
                  </a:txBody>
                  <a:tcPr marL="0" marR="0" marT="0" marB="0" anchor="b">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12996</a:t>
                      </a:r>
                    </a:p>
                  </a:txBody>
                  <a:tcPr marL="0" marR="0" marT="0" marB="0" anchor="b">
                    <a:lnL>
                      <a:noFill/>
                    </a:lnL>
                    <a:lnR>
                      <a:noFill/>
                    </a:lnR>
                    <a:lnT>
                      <a:noFill/>
                    </a:lnT>
                    <a:lnB>
                      <a:noFill/>
                    </a:lnB>
                  </a:tcPr>
                </a:tc>
              </a:tr>
              <a:tr h="401383">
                <a:tc>
                  <a:txBody>
                    <a:bodyPr/>
                    <a:lstStyle/>
                    <a:p>
                      <a:pPr algn="l" rtl="0" fontAlgn="t"/>
                      <a:r>
                        <a:rPr lang="en-US" sz="2400" b="0" i="0" u="none" strike="noStrike" dirty="0">
                          <a:solidFill>
                            <a:schemeClr val="tx1"/>
                          </a:solidFill>
                          <a:latin typeface="Times New Roman" pitchFamily="18" charset="0"/>
                          <a:cs typeface="Times New Roman" pitchFamily="18" charset="0"/>
                        </a:rPr>
                        <a:t>83</a:t>
                      </a:r>
                    </a:p>
                  </a:txBody>
                  <a:tcPr marL="0" marR="0" marT="0" marB="0">
                    <a:lnL>
                      <a:noFill/>
                    </a:lnL>
                    <a:lnR>
                      <a:noFill/>
                    </a:lnR>
                    <a:lnT>
                      <a:noFill/>
                    </a:lnT>
                    <a:lnB>
                      <a:noFill/>
                    </a:lnB>
                  </a:tcPr>
                </a:tc>
                <a:tc>
                  <a:txBody>
                    <a:bodyPr/>
                    <a:lstStyle/>
                    <a:p>
                      <a:pPr algn="l" rtl="0" fontAlgn="t"/>
                      <a:r>
                        <a:rPr lang="en-US" sz="2400" b="0" i="0" u="none" strike="noStrike" dirty="0">
                          <a:solidFill>
                            <a:schemeClr val="tx1"/>
                          </a:solidFill>
                          <a:latin typeface="Times New Roman" pitchFamily="18" charset="0"/>
                          <a:cs typeface="Times New Roman" pitchFamily="18" charset="0"/>
                        </a:rPr>
                        <a:t>1</a:t>
                      </a:r>
                    </a:p>
                  </a:txBody>
                  <a:tcPr marL="0" marR="0" marT="0" marB="0">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83</a:t>
                      </a:r>
                    </a:p>
                  </a:txBody>
                  <a:tcPr marL="0" marR="0" marT="0" marB="0" anchor="b">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1</a:t>
                      </a:r>
                    </a:p>
                  </a:txBody>
                  <a:tcPr marL="0" marR="0" marT="0" marB="0" anchor="b">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6889</a:t>
                      </a:r>
                    </a:p>
                  </a:txBody>
                  <a:tcPr marL="0" marR="0" marT="0" marB="0" anchor="b">
                    <a:lnL>
                      <a:noFill/>
                    </a:lnL>
                    <a:lnR>
                      <a:noFill/>
                    </a:lnR>
                    <a:lnT>
                      <a:noFill/>
                    </a:lnT>
                    <a:lnB>
                      <a:noFill/>
                    </a:lnB>
                  </a:tcPr>
                </a:tc>
              </a:tr>
              <a:tr h="401383">
                <a:tc>
                  <a:txBody>
                    <a:bodyPr/>
                    <a:lstStyle/>
                    <a:p>
                      <a:pPr algn="l" rtl="0" fontAlgn="t"/>
                      <a:r>
                        <a:rPr lang="en-US" sz="2400" b="0" i="0" u="none" strike="noStrike" dirty="0">
                          <a:solidFill>
                            <a:schemeClr val="tx1"/>
                          </a:solidFill>
                          <a:latin typeface="Times New Roman" pitchFamily="18" charset="0"/>
                          <a:cs typeface="Times New Roman" pitchFamily="18" charset="0"/>
                        </a:rPr>
                        <a:t>101</a:t>
                      </a:r>
                    </a:p>
                  </a:txBody>
                  <a:tcPr marL="0" marR="0" marT="0" marB="0">
                    <a:lnL>
                      <a:noFill/>
                    </a:lnL>
                    <a:lnR>
                      <a:noFill/>
                    </a:lnR>
                    <a:lnT>
                      <a:noFill/>
                    </a:lnT>
                    <a:lnB>
                      <a:noFill/>
                    </a:lnB>
                  </a:tcPr>
                </a:tc>
                <a:tc>
                  <a:txBody>
                    <a:bodyPr/>
                    <a:lstStyle/>
                    <a:p>
                      <a:pPr algn="l" rtl="0" fontAlgn="t"/>
                      <a:r>
                        <a:rPr lang="en-US" sz="2400" b="0" i="0" u="none" strike="noStrike" dirty="0">
                          <a:solidFill>
                            <a:schemeClr val="tx1"/>
                          </a:solidFill>
                          <a:latin typeface="Times New Roman" pitchFamily="18" charset="0"/>
                          <a:cs typeface="Times New Roman" pitchFamily="18" charset="0"/>
                        </a:rPr>
                        <a:t>2</a:t>
                      </a:r>
                    </a:p>
                  </a:txBody>
                  <a:tcPr marL="0" marR="0" marT="0" marB="0">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202</a:t>
                      </a:r>
                    </a:p>
                  </a:txBody>
                  <a:tcPr marL="0" marR="0" marT="0" marB="0" anchor="b">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4</a:t>
                      </a:r>
                    </a:p>
                  </a:txBody>
                  <a:tcPr marL="0" marR="0" marT="0" marB="0" anchor="b">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10201</a:t>
                      </a:r>
                    </a:p>
                  </a:txBody>
                  <a:tcPr marL="0" marR="0" marT="0" marB="0" anchor="b">
                    <a:lnL>
                      <a:noFill/>
                    </a:lnL>
                    <a:lnR>
                      <a:noFill/>
                    </a:lnR>
                    <a:lnT>
                      <a:noFill/>
                    </a:lnT>
                    <a:lnB>
                      <a:noFill/>
                    </a:lnB>
                  </a:tcPr>
                </a:tc>
              </a:tr>
              <a:tr h="401383">
                <a:tc>
                  <a:txBody>
                    <a:bodyPr/>
                    <a:lstStyle/>
                    <a:p>
                      <a:pPr algn="l" rtl="0" fontAlgn="t"/>
                      <a:r>
                        <a:rPr lang="en-US" sz="2400" b="0" i="0" u="none" strike="noStrike" dirty="0">
                          <a:solidFill>
                            <a:schemeClr val="tx1"/>
                          </a:solidFill>
                          <a:latin typeface="Times New Roman" pitchFamily="18" charset="0"/>
                          <a:cs typeface="Times New Roman" pitchFamily="18" charset="0"/>
                        </a:rPr>
                        <a:t>110</a:t>
                      </a:r>
                    </a:p>
                  </a:txBody>
                  <a:tcPr marL="0" marR="0" marT="0" marB="0">
                    <a:lnL>
                      <a:noFill/>
                    </a:lnL>
                    <a:lnR>
                      <a:noFill/>
                    </a:lnR>
                    <a:lnT>
                      <a:noFill/>
                    </a:lnT>
                    <a:lnB>
                      <a:noFill/>
                    </a:lnB>
                  </a:tcPr>
                </a:tc>
                <a:tc>
                  <a:txBody>
                    <a:bodyPr/>
                    <a:lstStyle/>
                    <a:p>
                      <a:pPr algn="l" rtl="0" fontAlgn="t"/>
                      <a:r>
                        <a:rPr lang="en-US" sz="2400" b="0" i="0" u="none" strike="noStrike" dirty="0">
                          <a:solidFill>
                            <a:schemeClr val="tx1"/>
                          </a:solidFill>
                          <a:latin typeface="Times New Roman" pitchFamily="18" charset="0"/>
                          <a:cs typeface="Times New Roman" pitchFamily="18" charset="0"/>
                        </a:rPr>
                        <a:t>5</a:t>
                      </a:r>
                    </a:p>
                  </a:txBody>
                  <a:tcPr marL="0" marR="0" marT="0" marB="0">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550</a:t>
                      </a:r>
                    </a:p>
                  </a:txBody>
                  <a:tcPr marL="0" marR="0" marT="0" marB="0" anchor="b">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25</a:t>
                      </a:r>
                    </a:p>
                  </a:txBody>
                  <a:tcPr marL="0" marR="0" marT="0" marB="0" anchor="b">
                    <a:lnL>
                      <a:noFill/>
                    </a:lnL>
                    <a:lnR>
                      <a:noFill/>
                    </a:lnR>
                    <a:lnT>
                      <a:noFill/>
                    </a:lnT>
                    <a:lnB>
                      <a:noFill/>
                    </a:lnB>
                  </a:tcPr>
                </a:tc>
                <a:tc>
                  <a:txBody>
                    <a:bodyPr/>
                    <a:lstStyle/>
                    <a:p>
                      <a:pPr algn="l" fontAlgn="b"/>
                      <a:r>
                        <a:rPr lang="en-US" sz="2400" b="0" i="0" u="none" strike="noStrike" dirty="0">
                          <a:solidFill>
                            <a:schemeClr val="tx1"/>
                          </a:solidFill>
                          <a:latin typeface="Times New Roman" pitchFamily="18" charset="0"/>
                          <a:cs typeface="Times New Roman" pitchFamily="18" charset="0"/>
                        </a:rPr>
                        <a:t>12100</a:t>
                      </a:r>
                    </a:p>
                  </a:txBody>
                  <a:tcPr marL="0" marR="0" marT="0" marB="0" anchor="b">
                    <a:lnL>
                      <a:noFill/>
                    </a:lnL>
                    <a:lnR>
                      <a:noFill/>
                    </a:lnR>
                    <a:lnT>
                      <a:noFill/>
                    </a:lnT>
                    <a:lnB>
                      <a:noFill/>
                    </a:lnB>
                  </a:tcPr>
                </a:tc>
              </a:tr>
              <a:tr h="401383">
                <a:tc>
                  <a:txBody>
                    <a:bodyPr/>
                    <a:lstStyle/>
                    <a:p>
                      <a:pPr algn="l" fontAlgn="b"/>
                      <a:r>
                        <a:rPr lang="en-US" sz="2400" b="0" i="0" u="none" strike="noStrike" dirty="0">
                          <a:solidFill>
                            <a:schemeClr val="tx1"/>
                          </a:solidFill>
                          <a:latin typeface="Times New Roman" pitchFamily="18" charset="0"/>
                          <a:cs typeface="Times New Roman" pitchFamily="18" charset="0"/>
                        </a:rPr>
                        <a:t>1092</a:t>
                      </a:r>
                    </a:p>
                  </a:txBody>
                  <a:tcPr marL="0" marR="0" marT="0" marB="0" anchor="b">
                    <a:lnL>
                      <a:noFill/>
                    </a:lnL>
                    <a:lnR>
                      <a:noFill/>
                    </a:lnR>
                    <a:lnT>
                      <a:noFill/>
                    </a:lnT>
                    <a:lnB>
                      <a:noFill/>
                    </a:lnB>
                    <a:solidFill>
                      <a:schemeClr val="accent6">
                        <a:lumMod val="40000"/>
                        <a:lumOff val="60000"/>
                      </a:schemeClr>
                    </a:solidFill>
                  </a:tcPr>
                </a:tc>
                <a:tc>
                  <a:txBody>
                    <a:bodyPr/>
                    <a:lstStyle/>
                    <a:p>
                      <a:pPr algn="l" fontAlgn="b"/>
                      <a:r>
                        <a:rPr lang="en-US" sz="2400" b="0" i="0" u="none" strike="noStrike" dirty="0">
                          <a:solidFill>
                            <a:schemeClr val="tx1"/>
                          </a:solidFill>
                          <a:latin typeface="Times New Roman" pitchFamily="18" charset="0"/>
                          <a:cs typeface="Times New Roman" pitchFamily="18" charset="0"/>
                        </a:rPr>
                        <a:t>39</a:t>
                      </a:r>
                    </a:p>
                  </a:txBody>
                  <a:tcPr marL="0" marR="0" marT="0" marB="0" anchor="b">
                    <a:lnL>
                      <a:noFill/>
                    </a:lnL>
                    <a:lnR>
                      <a:noFill/>
                    </a:lnR>
                    <a:lnT>
                      <a:noFill/>
                    </a:lnT>
                    <a:lnB>
                      <a:noFill/>
                    </a:lnB>
                    <a:solidFill>
                      <a:schemeClr val="accent6">
                        <a:lumMod val="40000"/>
                        <a:lumOff val="60000"/>
                      </a:schemeClr>
                    </a:solidFill>
                  </a:tcPr>
                </a:tc>
                <a:tc>
                  <a:txBody>
                    <a:bodyPr/>
                    <a:lstStyle/>
                    <a:p>
                      <a:pPr algn="l" fontAlgn="b"/>
                      <a:r>
                        <a:rPr lang="en-US" sz="2400" b="0" i="0" u="none" strike="noStrike" dirty="0">
                          <a:solidFill>
                            <a:schemeClr val="tx1"/>
                          </a:solidFill>
                          <a:latin typeface="Times New Roman" pitchFamily="18" charset="0"/>
                          <a:cs typeface="Times New Roman" pitchFamily="18" charset="0"/>
                        </a:rPr>
                        <a:t>4903</a:t>
                      </a:r>
                    </a:p>
                  </a:txBody>
                  <a:tcPr marL="0" marR="0" marT="0" marB="0" anchor="b">
                    <a:lnL>
                      <a:noFill/>
                    </a:lnL>
                    <a:lnR>
                      <a:noFill/>
                    </a:lnR>
                    <a:lnT>
                      <a:noFill/>
                    </a:lnT>
                    <a:lnB>
                      <a:noFill/>
                    </a:lnB>
                    <a:solidFill>
                      <a:schemeClr val="accent6">
                        <a:lumMod val="40000"/>
                        <a:lumOff val="60000"/>
                      </a:schemeClr>
                    </a:solidFill>
                  </a:tcPr>
                </a:tc>
                <a:tc>
                  <a:txBody>
                    <a:bodyPr/>
                    <a:lstStyle/>
                    <a:p>
                      <a:pPr algn="l" fontAlgn="b"/>
                      <a:r>
                        <a:rPr lang="en-US" sz="2400" b="0" i="0" u="none" strike="noStrike" dirty="0">
                          <a:solidFill>
                            <a:schemeClr val="tx1"/>
                          </a:solidFill>
                          <a:latin typeface="Times New Roman" pitchFamily="18" charset="0"/>
                          <a:cs typeface="Times New Roman" pitchFamily="18" charset="0"/>
                        </a:rPr>
                        <a:t>209</a:t>
                      </a:r>
                    </a:p>
                  </a:txBody>
                  <a:tcPr marL="0" marR="0" marT="0" marB="0" anchor="b">
                    <a:lnL>
                      <a:noFill/>
                    </a:lnL>
                    <a:lnR>
                      <a:noFill/>
                    </a:lnR>
                    <a:lnT>
                      <a:noFill/>
                    </a:lnT>
                    <a:lnB>
                      <a:noFill/>
                    </a:lnB>
                    <a:solidFill>
                      <a:schemeClr val="accent6">
                        <a:lumMod val="40000"/>
                        <a:lumOff val="60000"/>
                      </a:schemeClr>
                    </a:solidFill>
                  </a:tcPr>
                </a:tc>
                <a:tc>
                  <a:txBody>
                    <a:bodyPr/>
                    <a:lstStyle/>
                    <a:p>
                      <a:pPr algn="l" fontAlgn="b"/>
                      <a:r>
                        <a:rPr lang="en-US" sz="2400" b="0" i="0" u="none" strike="noStrike" dirty="0">
                          <a:solidFill>
                            <a:schemeClr val="tx1"/>
                          </a:solidFill>
                          <a:latin typeface="Times New Roman" pitchFamily="18" charset="0"/>
                          <a:cs typeface="Times New Roman" pitchFamily="18" charset="0"/>
                        </a:rPr>
                        <a:t>128940</a:t>
                      </a:r>
                    </a:p>
                  </a:txBody>
                  <a:tcPr marL="0" marR="0" marT="0" marB="0" anchor="b">
                    <a:lnL>
                      <a:noFill/>
                    </a:lnL>
                    <a:lnR>
                      <a:noFill/>
                    </a:lnR>
                    <a:lnT>
                      <a:noFill/>
                    </a:lnT>
                    <a:lnB>
                      <a:noFill/>
                    </a:lnB>
                    <a:solidFill>
                      <a:schemeClr val="accent6">
                        <a:lumMod val="40000"/>
                        <a:lumOff val="60000"/>
                      </a:schemeClr>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a:bodyPr>
          <a:lstStyle/>
          <a:p>
            <a:r>
              <a:rPr lang="en-US" sz="4000" b="1" dirty="0" smtClean="0">
                <a:solidFill>
                  <a:srgbClr val="4DB14B"/>
                </a:solidFill>
                <a:latin typeface="Times New Roman" pitchFamily="18" charset="0"/>
                <a:cs typeface="Times New Roman" pitchFamily="18" charset="0"/>
              </a:rPr>
              <a:t>Example 3</a:t>
            </a:r>
            <a:endParaRPr lang="en-US" b="1" dirty="0">
              <a:solidFill>
                <a:srgbClr val="4DB14B"/>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29</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graphicFrame>
        <p:nvGraphicFramePr>
          <p:cNvPr id="7" name="Object 6"/>
          <p:cNvGraphicFramePr>
            <a:graphicFrameLocks noChangeAspect="1"/>
          </p:cNvGraphicFramePr>
          <p:nvPr/>
        </p:nvGraphicFramePr>
        <p:xfrm>
          <a:off x="914399" y="1066800"/>
          <a:ext cx="4461387" cy="838200"/>
        </p:xfrm>
        <a:graphic>
          <a:graphicData uri="http://schemas.openxmlformats.org/presentationml/2006/ole">
            <p:oleObj spid="_x0000_s65538" name="Equation" r:id="rId4" imgW="2095200" imgH="393480" progId="Equation.DSMT4">
              <p:embed/>
            </p:oleObj>
          </a:graphicData>
        </a:graphic>
      </p:graphicFrame>
      <p:graphicFrame>
        <p:nvGraphicFramePr>
          <p:cNvPr id="8" name="Object 7"/>
          <p:cNvGraphicFramePr>
            <a:graphicFrameLocks noChangeAspect="1"/>
          </p:cNvGraphicFramePr>
          <p:nvPr/>
        </p:nvGraphicFramePr>
        <p:xfrm>
          <a:off x="914399" y="1981200"/>
          <a:ext cx="4365523" cy="914400"/>
        </p:xfrm>
        <a:graphic>
          <a:graphicData uri="http://schemas.openxmlformats.org/presentationml/2006/ole">
            <p:oleObj spid="_x0000_s65539" name="Equation" r:id="rId5" imgW="1879560" imgH="393480" progId="Equation.DSMT4">
              <p:embed/>
            </p:oleObj>
          </a:graphicData>
        </a:graphic>
      </p:graphicFrame>
      <p:sp>
        <p:nvSpPr>
          <p:cNvPr id="9" name="TextBox 8"/>
          <p:cNvSpPr txBox="1"/>
          <p:nvPr/>
        </p:nvSpPr>
        <p:spPr>
          <a:xfrm>
            <a:off x="152399" y="2971800"/>
            <a:ext cx="9003957" cy="1569660"/>
          </a:xfrm>
          <a:prstGeom prst="rect">
            <a:avLst/>
          </a:prstGeom>
          <a:noFill/>
        </p:spPr>
        <p:txBody>
          <a:bodyPr wrap="square" rtlCol="0">
            <a:spAutoFit/>
          </a:bodyPr>
          <a:lstStyle/>
          <a:p>
            <a:r>
              <a:rPr lang="en-US" sz="3200" dirty="0" smtClean="0">
                <a:latin typeface="Times New Roman" pitchFamily="18" charset="0"/>
                <a:cs typeface="Times New Roman" pitchFamily="18" charset="0"/>
              </a:rPr>
              <a:t>Hence, the regression equation </a:t>
            </a:r>
            <a:r>
              <a:rPr lang="en-US" sz="3200" dirty="0" err="1" smtClean="0">
                <a:latin typeface="Times New Roman" pitchFamily="18" charset="0"/>
                <a:cs typeface="Times New Roman" pitchFamily="18" charset="0"/>
              </a:rPr>
              <a:t>isY</a:t>
            </a:r>
            <a:r>
              <a:rPr lang="en-US" sz="3200" dirty="0" smtClean="0">
                <a:latin typeface="Times New Roman" pitchFamily="18" charset="0"/>
                <a:cs typeface="Times New Roman" pitchFamily="18" charset="0"/>
              </a:rPr>
              <a:t>=65.044+11.322X. Given the age of the car equals 10, the estimated repair cost is Y=65.044+11.322(10)=178.264$</a:t>
            </a:r>
            <a:endParaRPr lang="en-US" sz="32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a:bodyPr>
          <a:lstStyle/>
          <a:p>
            <a:pPr algn="ctr"/>
            <a:r>
              <a:rPr lang="en-US" sz="4400" b="1" dirty="0" smtClean="0">
                <a:latin typeface="Times New Roman" pitchFamily="18" charset="0"/>
                <a:cs typeface="Times New Roman" pitchFamily="18" charset="0"/>
              </a:rPr>
              <a:t>Goals of the chapter</a:t>
            </a:r>
            <a:endParaRPr lang="en-US" sz="4400" b="1"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3</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304800" y="1295400"/>
            <a:ext cx="8839200" cy="2800767"/>
          </a:xfrm>
          <a:prstGeom prst="rect">
            <a:avLst/>
          </a:prstGeom>
          <a:noFill/>
        </p:spPr>
        <p:txBody>
          <a:bodyPr wrap="square" rtlCol="0">
            <a:spAutoFit/>
          </a:bodyPr>
          <a:lstStyle/>
          <a:p>
            <a:pPr marL="514350" indent="-514350">
              <a:spcAft>
                <a:spcPct val="25000"/>
              </a:spcAft>
              <a:buAutoNum type="arabicParenR" startAt="5"/>
            </a:pPr>
            <a:r>
              <a:rPr lang="en-US" sz="3200" dirty="0" smtClean="0">
                <a:latin typeface="Times New Roman" pitchFamily="18" charset="0"/>
                <a:cs typeface="Times New Roman" pitchFamily="18" charset="0"/>
              </a:rPr>
              <a:t>Calculate the least square regression line and interpret the slope and intercept values.</a:t>
            </a:r>
            <a:endParaRPr lang="en-US" sz="3200" b="1" dirty="0" smtClean="0">
              <a:solidFill>
                <a:srgbClr val="A800A8"/>
              </a:solidFill>
              <a:latin typeface="Times New Roman" pitchFamily="18" charset="0"/>
              <a:cs typeface="Times New Roman" pitchFamily="18" charset="0"/>
            </a:endParaRPr>
          </a:p>
          <a:p>
            <a:pPr marL="514350" indent="-514350">
              <a:spcAft>
                <a:spcPct val="25000"/>
              </a:spcAft>
              <a:buAutoNum type="arabicParenR" startAt="5"/>
            </a:pPr>
            <a:r>
              <a:rPr lang="en-US" sz="3200" dirty="0" smtClean="0">
                <a:latin typeface="Times New Roman" pitchFamily="18" charset="0"/>
                <a:cs typeface="Times New Roman" pitchFamily="18" charset="0"/>
              </a:rPr>
              <a:t>Construct and interpret a confidence interval and prediction interval for the dependent variable</a:t>
            </a:r>
          </a:p>
          <a:p>
            <a:pPr marL="514350" indent="-514350">
              <a:spcAft>
                <a:spcPct val="25000"/>
              </a:spcAft>
              <a:buAutoNum type="arabicParenR" startAt="5"/>
            </a:pPr>
            <a:r>
              <a:rPr lang="en-US" sz="3200" dirty="0" smtClean="0">
                <a:latin typeface="Times New Roman" pitchFamily="18" charset="0"/>
                <a:cs typeface="Times New Roman" pitchFamily="18" charset="0"/>
              </a:rPr>
              <a:t>Set up and interpret an ANOVA table. </a:t>
            </a:r>
            <a:endParaRPr lang="en-US" sz="32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a:bodyPr>
          <a:lstStyle/>
          <a:p>
            <a:r>
              <a:rPr lang="en-US" sz="4000" b="1" dirty="0" smtClean="0">
                <a:solidFill>
                  <a:srgbClr val="4DB14B"/>
                </a:solidFill>
                <a:latin typeface="Times New Roman" pitchFamily="18" charset="0"/>
                <a:cs typeface="Times New Roman" pitchFamily="18" charset="0"/>
              </a:rPr>
              <a:t>The Standard Error of Estimate</a:t>
            </a:r>
            <a:endParaRPr lang="en-US" b="1" dirty="0">
              <a:solidFill>
                <a:srgbClr val="4DB14B"/>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30</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9" name="TextBox 8"/>
          <p:cNvSpPr txBox="1"/>
          <p:nvPr/>
        </p:nvSpPr>
        <p:spPr>
          <a:xfrm>
            <a:off x="107091" y="1087395"/>
            <a:ext cx="9003957" cy="3539430"/>
          </a:xfrm>
          <a:prstGeom prst="rect">
            <a:avLst/>
          </a:prstGeom>
          <a:noFill/>
        </p:spPr>
        <p:txBody>
          <a:bodyPr wrap="square" rtlCol="0">
            <a:spAutoFit/>
          </a:bodyPr>
          <a:lstStyle/>
          <a:p>
            <a:r>
              <a:rPr lang="en-US" sz="3200" dirty="0" smtClean="0">
                <a:solidFill>
                  <a:srgbClr val="0000FF"/>
                </a:solidFill>
                <a:latin typeface="Times New Roman" pitchFamily="18" charset="0"/>
                <a:cs typeface="Times New Roman" pitchFamily="18" charset="0"/>
              </a:rPr>
              <a:t>The Standard Error of Estimate </a:t>
            </a:r>
            <a:r>
              <a:rPr lang="en-US" sz="3200" dirty="0" smtClean="0">
                <a:latin typeface="Times New Roman" pitchFamily="18" charset="0"/>
                <a:cs typeface="Times New Roman" pitchFamily="18" charset="0"/>
              </a:rPr>
              <a:t>A measure of the scatter, or dispersion, of the observed values around the line of regression. It is found by the following formula</a:t>
            </a:r>
          </a:p>
          <a:p>
            <a:endParaRPr lang="en-US" sz="3200" dirty="0" smtClean="0">
              <a:solidFill>
                <a:srgbClr val="0000FF"/>
              </a:solidFill>
              <a:latin typeface="Times New Roman" pitchFamily="18" charset="0"/>
              <a:cs typeface="Times New Roman" pitchFamily="18" charset="0"/>
            </a:endParaRPr>
          </a:p>
          <a:p>
            <a:endParaRPr lang="en-US" sz="3200" dirty="0" smtClean="0">
              <a:solidFill>
                <a:srgbClr val="0000FF"/>
              </a:solidFill>
              <a:latin typeface="Times New Roman" pitchFamily="18" charset="0"/>
              <a:cs typeface="Times New Roman" pitchFamily="18" charset="0"/>
            </a:endParaRPr>
          </a:p>
          <a:p>
            <a:r>
              <a:rPr lang="en-US" sz="3200" dirty="0" smtClean="0">
                <a:solidFill>
                  <a:srgbClr val="0000FF"/>
                </a:solidFill>
                <a:latin typeface="Times New Roman" pitchFamily="18" charset="0"/>
                <a:cs typeface="Times New Roman" pitchFamily="18" charset="0"/>
              </a:rPr>
              <a:t>The computation formula for it is</a:t>
            </a:r>
            <a:endParaRPr lang="en-US" sz="3200" dirty="0">
              <a:solidFill>
                <a:srgbClr val="0000FF"/>
              </a:solidFill>
              <a:latin typeface="Times New Roman" pitchFamily="18" charset="0"/>
              <a:cs typeface="Times New Roman" pitchFamily="18" charset="0"/>
            </a:endParaRPr>
          </a:p>
        </p:txBody>
      </p:sp>
      <p:graphicFrame>
        <p:nvGraphicFramePr>
          <p:cNvPr id="6" name="Object 5"/>
          <p:cNvGraphicFramePr>
            <a:graphicFrameLocks noChangeAspect="1"/>
          </p:cNvGraphicFramePr>
          <p:nvPr/>
        </p:nvGraphicFramePr>
        <p:xfrm>
          <a:off x="2209800" y="2819400"/>
          <a:ext cx="2773680" cy="1066800"/>
        </p:xfrm>
        <a:graphic>
          <a:graphicData uri="http://schemas.openxmlformats.org/presentationml/2006/ole">
            <p:oleObj spid="_x0000_s81922" name="Equation" r:id="rId4" imgW="1320480" imgH="507960" progId="Equation.DSMT4">
              <p:embed/>
            </p:oleObj>
          </a:graphicData>
        </a:graphic>
      </p:graphicFrame>
      <p:graphicFrame>
        <p:nvGraphicFramePr>
          <p:cNvPr id="7" name="Object 6"/>
          <p:cNvGraphicFramePr>
            <a:graphicFrameLocks noChangeAspect="1"/>
          </p:cNvGraphicFramePr>
          <p:nvPr/>
        </p:nvGraphicFramePr>
        <p:xfrm>
          <a:off x="1752600" y="4572000"/>
          <a:ext cx="4160520" cy="990600"/>
        </p:xfrm>
        <a:graphic>
          <a:graphicData uri="http://schemas.openxmlformats.org/presentationml/2006/ole">
            <p:oleObj spid="_x0000_s81923" name="Equation" r:id="rId5" imgW="2133360" imgH="50796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a:bodyPr>
          <a:lstStyle/>
          <a:p>
            <a:r>
              <a:rPr lang="en-US" sz="4000" b="1" dirty="0" smtClean="0">
                <a:solidFill>
                  <a:srgbClr val="4DB14B"/>
                </a:solidFill>
                <a:latin typeface="Times New Roman" pitchFamily="18" charset="0"/>
                <a:cs typeface="Times New Roman" pitchFamily="18" charset="0"/>
              </a:rPr>
              <a:t>Example 4</a:t>
            </a:r>
            <a:endParaRPr lang="en-US" b="1" dirty="0">
              <a:solidFill>
                <a:srgbClr val="4DB14B"/>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31</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10" name="TextBox 9"/>
          <p:cNvSpPr txBox="1"/>
          <p:nvPr/>
        </p:nvSpPr>
        <p:spPr>
          <a:xfrm>
            <a:off x="457200" y="1143000"/>
            <a:ext cx="7772400" cy="1077218"/>
          </a:xfrm>
          <a:prstGeom prst="rect">
            <a:avLst/>
          </a:prstGeom>
          <a:noFill/>
        </p:spPr>
        <p:txBody>
          <a:bodyPr wrap="square" rtlCol="0">
            <a:spAutoFit/>
          </a:bodyPr>
          <a:lstStyle/>
          <a:p>
            <a:r>
              <a:rPr lang="en-US" sz="3200" dirty="0" smtClean="0">
                <a:latin typeface="Times New Roman" pitchFamily="18" charset="0"/>
                <a:cs typeface="Times New Roman" pitchFamily="18" charset="0"/>
              </a:rPr>
              <a:t>For example 2, compute the standard error of estimate using the two formula.</a:t>
            </a:r>
            <a:endParaRPr lang="en-US" sz="32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a:bodyPr>
          <a:lstStyle/>
          <a:p>
            <a:r>
              <a:rPr lang="en-US" sz="4000" b="1" dirty="0" smtClean="0">
                <a:solidFill>
                  <a:srgbClr val="4DB14B"/>
                </a:solidFill>
                <a:latin typeface="Times New Roman" pitchFamily="18" charset="0"/>
                <a:cs typeface="Times New Roman" pitchFamily="18" charset="0"/>
              </a:rPr>
              <a:t>Example 4</a:t>
            </a:r>
            <a:endParaRPr lang="en-US" b="1" dirty="0">
              <a:solidFill>
                <a:srgbClr val="4DB14B"/>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32</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graphicFrame>
        <p:nvGraphicFramePr>
          <p:cNvPr id="6" name="Table 5"/>
          <p:cNvGraphicFramePr>
            <a:graphicFrameLocks noGrp="1"/>
          </p:cNvGraphicFramePr>
          <p:nvPr/>
        </p:nvGraphicFramePr>
        <p:xfrm>
          <a:off x="914400" y="1066800"/>
          <a:ext cx="7010401" cy="5512493"/>
        </p:xfrm>
        <a:graphic>
          <a:graphicData uri="http://schemas.openxmlformats.org/drawingml/2006/table">
            <a:tbl>
              <a:tblPr/>
              <a:tblGrid>
                <a:gridCol w="1183686"/>
                <a:gridCol w="1217136"/>
                <a:gridCol w="1696221"/>
                <a:gridCol w="1456679"/>
                <a:gridCol w="1456679"/>
              </a:tblGrid>
              <a:tr h="461590">
                <a:tc>
                  <a:txBody>
                    <a:bodyPr/>
                    <a:lstStyle/>
                    <a:p>
                      <a:pPr algn="l" fontAlgn="b"/>
                      <a:r>
                        <a:rPr lang="en-US" sz="2400" b="0" i="0" u="none" strike="noStrike" dirty="0" smtClean="0">
                          <a:solidFill>
                            <a:schemeClr val="tx1"/>
                          </a:solidFill>
                          <a:latin typeface="Times New Roman" pitchFamily="18" charset="0"/>
                          <a:cs typeface="Times New Roman" pitchFamily="18" charset="0"/>
                        </a:rPr>
                        <a:t>Repair</a:t>
                      </a:r>
                      <a:r>
                        <a:rPr lang="en-US" sz="2400" b="0" i="0" u="none" strike="noStrike" baseline="0" dirty="0" smtClean="0">
                          <a:solidFill>
                            <a:schemeClr val="tx1"/>
                          </a:solidFill>
                          <a:latin typeface="Times New Roman" pitchFamily="18" charset="0"/>
                          <a:cs typeface="Times New Roman" pitchFamily="18" charset="0"/>
                        </a:rPr>
                        <a:t> cost</a:t>
                      </a:r>
                      <a:endParaRPr lang="en-US" sz="2400" b="0" i="0" u="none" strike="noStrike" dirty="0" smtClean="0">
                        <a:solidFill>
                          <a:schemeClr val="tx1"/>
                        </a:solidFill>
                        <a:latin typeface="Times New Roman" pitchFamily="18" charset="0"/>
                        <a:cs typeface="Times New Roman" pitchFamily="18" charset="0"/>
                      </a:endParaRPr>
                    </a:p>
                    <a:p>
                      <a:pPr algn="l" fontAlgn="b"/>
                      <a:r>
                        <a:rPr lang="en-US" sz="2400" b="0" i="0" u="none" strike="noStrike" dirty="0" smtClean="0">
                          <a:solidFill>
                            <a:schemeClr val="tx1"/>
                          </a:solidFill>
                          <a:latin typeface="Times New Roman" pitchFamily="18" charset="0"/>
                          <a:cs typeface="Times New Roman" pitchFamily="18" charset="0"/>
                        </a:rPr>
                        <a:t>(Y)</a:t>
                      </a:r>
                      <a:endParaRPr lang="en-US" sz="2400" b="0" i="0" u="none" strike="noStrike" dirty="0">
                        <a:solidFill>
                          <a:schemeClr val="tx1"/>
                        </a:solidFill>
                        <a:latin typeface="Times New Roman" pitchFamily="18" charset="0"/>
                        <a:cs typeface="Times New Roman" pitchFamily="18" charset="0"/>
                      </a:endParaRPr>
                    </a:p>
                  </a:txBody>
                  <a:tcPr marL="0" marR="0" marT="0"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2400" b="0" i="0" u="none" strike="noStrike" dirty="0" smtClean="0">
                          <a:solidFill>
                            <a:schemeClr val="tx1"/>
                          </a:solidFill>
                          <a:latin typeface="Times New Roman" pitchFamily="18" charset="0"/>
                          <a:cs typeface="Times New Roman" pitchFamily="18" charset="0"/>
                        </a:rPr>
                        <a:t>Car</a:t>
                      </a:r>
                      <a:r>
                        <a:rPr lang="en-US" sz="2400" b="0" i="0" u="none" strike="noStrike" baseline="0" dirty="0" smtClean="0">
                          <a:solidFill>
                            <a:schemeClr val="tx1"/>
                          </a:solidFill>
                          <a:latin typeface="Times New Roman" pitchFamily="18" charset="0"/>
                          <a:cs typeface="Times New Roman" pitchFamily="18" charset="0"/>
                        </a:rPr>
                        <a:t> </a:t>
                      </a:r>
                    </a:p>
                    <a:p>
                      <a:pPr algn="l" fontAlgn="b"/>
                      <a:r>
                        <a:rPr lang="en-US" sz="2400" b="0" i="0" u="none" strike="noStrike" baseline="0" dirty="0" smtClean="0">
                          <a:solidFill>
                            <a:schemeClr val="tx1"/>
                          </a:solidFill>
                          <a:latin typeface="Times New Roman" pitchFamily="18" charset="0"/>
                          <a:cs typeface="Times New Roman" pitchFamily="18" charset="0"/>
                        </a:rPr>
                        <a:t>age</a:t>
                      </a:r>
                      <a:endParaRPr lang="en-US" sz="2400" b="0" i="0" u="none" strike="noStrike" dirty="0" smtClean="0">
                        <a:solidFill>
                          <a:schemeClr val="tx1"/>
                        </a:solidFill>
                        <a:latin typeface="Times New Roman" pitchFamily="18" charset="0"/>
                        <a:cs typeface="Times New Roman" pitchFamily="18" charset="0"/>
                      </a:endParaRPr>
                    </a:p>
                    <a:p>
                      <a:pPr algn="l" fontAlgn="b"/>
                      <a:r>
                        <a:rPr lang="en-US" sz="2400" b="0" i="0" u="none" strike="noStrike" dirty="0" smtClean="0">
                          <a:solidFill>
                            <a:schemeClr val="tx1"/>
                          </a:solidFill>
                          <a:latin typeface="Times New Roman" pitchFamily="18" charset="0"/>
                          <a:cs typeface="Times New Roman" pitchFamily="18" charset="0"/>
                        </a:rPr>
                        <a:t>X</a:t>
                      </a:r>
                      <a:endParaRPr lang="en-US" sz="2400" b="0" i="0" u="none" strike="noStrike" dirty="0">
                        <a:solidFill>
                          <a:schemeClr val="tx1"/>
                        </a:solidFill>
                        <a:latin typeface="Times New Roman" pitchFamily="18" charset="0"/>
                        <a:cs typeface="Times New Roman" pitchFamily="18" charset="0"/>
                      </a:endParaRPr>
                    </a:p>
                  </a:txBody>
                  <a:tcPr marL="0" marR="0" marT="0"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2400" b="0" i="0" u="none" strike="noStrike" dirty="0" smtClean="0">
                          <a:solidFill>
                            <a:schemeClr val="tx1"/>
                          </a:solidFill>
                          <a:latin typeface="Times New Roman" pitchFamily="18" charset="0"/>
                          <a:cs typeface="Times New Roman" pitchFamily="18" charset="0"/>
                        </a:rPr>
                        <a:t>Predicted</a:t>
                      </a:r>
                      <a:r>
                        <a:rPr lang="en-US" sz="2400" b="0" i="0" u="none" strike="noStrike" baseline="0" dirty="0" smtClean="0">
                          <a:solidFill>
                            <a:schemeClr val="tx1"/>
                          </a:solidFill>
                          <a:latin typeface="Times New Roman" pitchFamily="18" charset="0"/>
                          <a:cs typeface="Times New Roman" pitchFamily="18" charset="0"/>
                        </a:rPr>
                        <a:t> (Y’)</a:t>
                      </a:r>
                      <a:endParaRPr lang="en-US" sz="2400" b="0" i="0" u="none" strike="noStrike" dirty="0">
                        <a:solidFill>
                          <a:schemeClr val="tx1"/>
                        </a:solidFill>
                        <a:latin typeface="Times New Roman" pitchFamily="18" charset="0"/>
                        <a:cs typeface="Times New Roman" pitchFamily="18" charset="0"/>
                      </a:endParaRPr>
                    </a:p>
                  </a:txBody>
                  <a:tcPr marL="0" marR="0" marT="0"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endParaRPr lang="en-US" sz="2400" b="0" i="0" u="none" strike="noStrike" dirty="0" smtClean="0">
                        <a:solidFill>
                          <a:schemeClr val="tx1"/>
                        </a:solidFill>
                        <a:latin typeface="Times New Roman" pitchFamily="18" charset="0"/>
                        <a:cs typeface="Times New Roman" pitchFamily="18" charset="0"/>
                      </a:endParaRPr>
                    </a:p>
                    <a:p>
                      <a:pPr algn="r" fontAlgn="b"/>
                      <a:r>
                        <a:rPr lang="en-US" sz="2400" b="0" i="0" u="none" strike="noStrike" dirty="0" smtClean="0">
                          <a:solidFill>
                            <a:schemeClr val="tx1"/>
                          </a:solidFill>
                          <a:latin typeface="Times New Roman" pitchFamily="18" charset="0"/>
                          <a:cs typeface="Times New Roman" pitchFamily="18" charset="0"/>
                        </a:rPr>
                        <a:t>Residual (Y-Y’)</a:t>
                      </a:r>
                      <a:endParaRPr lang="en-US" sz="2400" b="0" i="0" u="none" strike="noStrike" dirty="0">
                        <a:solidFill>
                          <a:schemeClr val="tx1"/>
                        </a:solidFill>
                        <a:latin typeface="Times New Roman" pitchFamily="18" charset="0"/>
                        <a:cs typeface="Times New Roman" pitchFamily="18" charset="0"/>
                      </a:endParaRPr>
                    </a:p>
                  </a:txBody>
                  <a:tcPr marL="0" marR="0" marT="0"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2400" b="0" i="0" u="none" strike="noStrike" dirty="0" smtClean="0">
                          <a:solidFill>
                            <a:schemeClr val="tx1"/>
                          </a:solidFill>
                          <a:latin typeface="Times New Roman" pitchFamily="18" charset="0"/>
                          <a:cs typeface="Times New Roman" pitchFamily="18" charset="0"/>
                        </a:rPr>
                        <a:t>Residual</a:t>
                      </a:r>
                      <a:r>
                        <a:rPr lang="en-US" sz="2400" b="0" i="0" u="none" strike="noStrike" baseline="0" dirty="0" smtClean="0">
                          <a:solidFill>
                            <a:schemeClr val="tx1"/>
                          </a:solidFill>
                          <a:latin typeface="Times New Roman" pitchFamily="18" charset="0"/>
                          <a:cs typeface="Times New Roman" pitchFamily="18" charset="0"/>
                        </a:rPr>
                        <a:t> squared</a:t>
                      </a:r>
                    </a:p>
                    <a:p>
                      <a:pPr algn="r" fontAlgn="b"/>
                      <a:r>
                        <a:rPr lang="en-US" sz="2400" b="0" i="0" u="none" strike="noStrike" baseline="0" dirty="0" smtClean="0">
                          <a:solidFill>
                            <a:schemeClr val="tx1"/>
                          </a:solidFill>
                          <a:latin typeface="Times New Roman" pitchFamily="18" charset="0"/>
                          <a:cs typeface="Times New Roman" pitchFamily="18" charset="0"/>
                        </a:rPr>
                        <a:t>(Y-Y’)</a:t>
                      </a:r>
                      <a:r>
                        <a:rPr lang="en-US" sz="2400" b="0" i="0" u="none" strike="noStrike" baseline="30000" dirty="0" smtClean="0">
                          <a:solidFill>
                            <a:schemeClr val="tx1"/>
                          </a:solidFill>
                          <a:latin typeface="Times New Roman" pitchFamily="18" charset="0"/>
                          <a:cs typeface="Times New Roman" pitchFamily="18" charset="0"/>
                        </a:rPr>
                        <a:t>2</a:t>
                      </a:r>
                      <a:endParaRPr lang="en-US" sz="2400" b="0" i="0" u="none" strike="noStrike" dirty="0">
                        <a:solidFill>
                          <a:schemeClr val="tx1"/>
                        </a:solidFill>
                        <a:latin typeface="Times New Roman" pitchFamily="18" charset="0"/>
                        <a:cs typeface="Times New Roman" pitchFamily="18" charset="0"/>
                      </a:endParaRPr>
                    </a:p>
                  </a:txBody>
                  <a:tcPr marL="0" marR="0" marT="0" marB="0" anchor="b">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1383">
                <a:tc>
                  <a:txBody>
                    <a:bodyPr/>
                    <a:lstStyle/>
                    <a:p>
                      <a:pPr algn="l" rtl="0" fontAlgn="t"/>
                      <a:r>
                        <a:rPr lang="en-US" sz="2400" b="0" i="0" u="none" strike="noStrike" dirty="0" smtClean="0">
                          <a:solidFill>
                            <a:schemeClr val="tx1"/>
                          </a:solidFill>
                          <a:latin typeface="Times New Roman" pitchFamily="18" charset="0"/>
                          <a:cs typeface="Times New Roman" pitchFamily="18" charset="0"/>
                        </a:rPr>
                        <a:t>72</a:t>
                      </a:r>
                      <a:endParaRPr lang="en-US" sz="2400" b="0" i="0" u="none" strike="noStrike" dirty="0">
                        <a:solidFill>
                          <a:schemeClr val="tx1"/>
                        </a:solidFill>
                        <a:latin typeface="Times New Roman" pitchFamily="18" charset="0"/>
                        <a:cs typeface="Times New Roman" pitchFamily="18" charset="0"/>
                      </a:endParaRPr>
                    </a:p>
                  </a:txBody>
                  <a:tcPr marL="0" marR="0" marT="0" marB="0">
                    <a:lnL>
                      <a:noFill/>
                    </a:lnL>
                    <a:lnR>
                      <a:noFill/>
                    </a:lnR>
                    <a:lnT w="12700" cap="flat" cmpd="sng" algn="ctr">
                      <a:solidFill>
                        <a:schemeClr val="tx1"/>
                      </a:solidFill>
                      <a:prstDash val="solid"/>
                      <a:round/>
                      <a:headEnd type="none" w="med" len="med"/>
                      <a:tailEnd type="none" w="med" len="med"/>
                    </a:lnT>
                    <a:lnB>
                      <a:noFill/>
                    </a:lnB>
                  </a:tcPr>
                </a:tc>
                <a:tc>
                  <a:txBody>
                    <a:bodyPr/>
                    <a:lstStyle/>
                    <a:p>
                      <a:pPr algn="l" rtl="0" fontAlgn="t"/>
                      <a:r>
                        <a:rPr lang="en-US" sz="2400" b="0" i="0" u="none" strike="noStrike" dirty="0">
                          <a:solidFill>
                            <a:schemeClr val="tx1"/>
                          </a:solidFill>
                          <a:latin typeface="Times New Roman" pitchFamily="18" charset="0"/>
                          <a:cs typeface="Times New Roman" pitchFamily="18" charset="0"/>
                        </a:rPr>
                        <a:t>2</a:t>
                      </a:r>
                    </a:p>
                  </a:txBody>
                  <a:tcPr marL="0" marR="0" marT="0" marB="0">
                    <a:lnL>
                      <a:noFill/>
                    </a:lnL>
                    <a:lnR>
                      <a:noFill/>
                    </a:lnR>
                    <a:lnT w="12700" cap="flat" cmpd="sng" algn="ctr">
                      <a:solidFill>
                        <a:schemeClr val="tx1"/>
                      </a:solidFill>
                      <a:prstDash val="solid"/>
                      <a:round/>
                      <a:headEnd type="none" w="med" len="med"/>
                      <a:tailEnd type="none" w="med" len="med"/>
                    </a:lnT>
                    <a:lnB>
                      <a:noFill/>
                    </a:lnB>
                  </a:tcPr>
                </a:tc>
                <a:tc>
                  <a:txBody>
                    <a:bodyPr/>
                    <a:lstStyle/>
                    <a:p>
                      <a:pPr algn="r" fontAlgn="b"/>
                      <a:r>
                        <a:rPr lang="en-US" sz="2400" b="0" i="0" u="none" strike="noStrike" kern="1200" dirty="0">
                          <a:solidFill>
                            <a:schemeClr val="tx1"/>
                          </a:solidFill>
                          <a:latin typeface="Times New Roman" pitchFamily="18" charset="0"/>
                          <a:ea typeface="+mn-ea"/>
                          <a:cs typeface="Times New Roman" pitchFamily="18" charset="0"/>
                        </a:rPr>
                        <a:t>87.69</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r" fontAlgn="b"/>
                      <a:r>
                        <a:rPr lang="en-US" sz="2400" b="0" i="0" u="none" strike="noStrike" kern="1200" dirty="0">
                          <a:solidFill>
                            <a:schemeClr val="tx1"/>
                          </a:solidFill>
                          <a:latin typeface="Times New Roman" pitchFamily="18" charset="0"/>
                          <a:ea typeface="+mn-ea"/>
                          <a:cs typeface="Times New Roman" pitchFamily="18" charset="0"/>
                        </a:rPr>
                        <a:t>-15.69</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tcPr>
                </a:tc>
                <a:tc>
                  <a:txBody>
                    <a:bodyPr/>
                    <a:lstStyle/>
                    <a:p>
                      <a:pPr algn="r" fontAlgn="b"/>
                      <a:r>
                        <a:rPr lang="en-US" sz="2400" b="0" i="0" u="none" strike="noStrike" kern="1200" dirty="0">
                          <a:solidFill>
                            <a:schemeClr val="tx1"/>
                          </a:solidFill>
                          <a:latin typeface="Times New Roman" pitchFamily="18" charset="0"/>
                          <a:ea typeface="+mn-ea"/>
                          <a:cs typeface="Times New Roman" pitchFamily="18" charset="0"/>
                        </a:rPr>
                        <a:t>246.1425</a:t>
                      </a: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tcPr>
                </a:tc>
              </a:tr>
              <a:tr h="401383">
                <a:tc>
                  <a:txBody>
                    <a:bodyPr/>
                    <a:lstStyle/>
                    <a:p>
                      <a:pPr algn="l" rtl="0" fontAlgn="t"/>
                      <a:r>
                        <a:rPr lang="en-US" sz="2400" b="0" i="0" u="none" strike="noStrike" dirty="0">
                          <a:solidFill>
                            <a:schemeClr val="tx1"/>
                          </a:solidFill>
                          <a:latin typeface="Times New Roman" pitchFamily="18" charset="0"/>
                          <a:cs typeface="Times New Roman" pitchFamily="18" charset="0"/>
                        </a:rPr>
                        <a:t>99</a:t>
                      </a:r>
                    </a:p>
                  </a:txBody>
                  <a:tcPr marL="0" marR="0" marT="0" marB="0">
                    <a:lnL>
                      <a:noFill/>
                    </a:lnL>
                    <a:lnR>
                      <a:noFill/>
                    </a:lnR>
                    <a:lnT>
                      <a:noFill/>
                    </a:lnT>
                    <a:lnB>
                      <a:noFill/>
                    </a:lnB>
                  </a:tcPr>
                </a:tc>
                <a:tc>
                  <a:txBody>
                    <a:bodyPr/>
                    <a:lstStyle/>
                    <a:p>
                      <a:pPr algn="l" rtl="0" fontAlgn="t"/>
                      <a:r>
                        <a:rPr lang="en-US" sz="2400" b="0" i="0" u="none" strike="noStrike" dirty="0">
                          <a:solidFill>
                            <a:schemeClr val="tx1"/>
                          </a:solidFill>
                          <a:latin typeface="Times New Roman" pitchFamily="18" charset="0"/>
                          <a:cs typeface="Times New Roman" pitchFamily="18" charset="0"/>
                        </a:rPr>
                        <a:t>3</a:t>
                      </a:r>
                    </a:p>
                  </a:txBody>
                  <a:tcPr marL="0" marR="0" marT="0" marB="0">
                    <a:lnL>
                      <a:noFill/>
                    </a:lnL>
                    <a:lnR>
                      <a:noFill/>
                    </a:lnR>
                    <a:lnT>
                      <a:noFill/>
                    </a:lnT>
                    <a:lnB>
                      <a:noFill/>
                    </a:lnB>
                  </a:tcPr>
                </a:tc>
                <a:tc>
                  <a:txBody>
                    <a:bodyPr/>
                    <a:lstStyle/>
                    <a:p>
                      <a:pPr algn="r" fontAlgn="b"/>
                      <a:r>
                        <a:rPr lang="en-US" sz="2400" b="0" i="0" u="none" strike="noStrike" kern="1200" dirty="0">
                          <a:solidFill>
                            <a:schemeClr val="tx1"/>
                          </a:solidFill>
                          <a:latin typeface="Times New Roman" pitchFamily="18" charset="0"/>
                          <a:ea typeface="+mn-ea"/>
                          <a:cs typeface="Times New Roman" pitchFamily="18" charset="0"/>
                        </a:rPr>
                        <a:t>99.01</a:t>
                      </a:r>
                    </a:p>
                  </a:txBody>
                  <a:tcPr marL="9525" marR="9525" marT="9525" marB="0" anchor="b">
                    <a:lnL>
                      <a:noFill/>
                    </a:lnL>
                    <a:lnR>
                      <a:noFill/>
                    </a:lnR>
                    <a:lnT>
                      <a:noFill/>
                    </a:lnT>
                    <a:lnB>
                      <a:noFill/>
                    </a:lnB>
                  </a:tcPr>
                </a:tc>
                <a:tc>
                  <a:txBody>
                    <a:bodyPr/>
                    <a:lstStyle/>
                    <a:p>
                      <a:pPr algn="r" fontAlgn="b"/>
                      <a:r>
                        <a:rPr lang="en-US" sz="2400" b="0" i="0" u="none" strike="noStrike" kern="1200" dirty="0">
                          <a:solidFill>
                            <a:schemeClr val="tx1"/>
                          </a:solidFill>
                          <a:latin typeface="Times New Roman" pitchFamily="18" charset="0"/>
                          <a:ea typeface="+mn-ea"/>
                          <a:cs typeface="Times New Roman" pitchFamily="18" charset="0"/>
                        </a:rPr>
                        <a:t>-0.01</a:t>
                      </a:r>
                    </a:p>
                  </a:txBody>
                  <a:tcPr marL="9525" marR="9525" marT="9525" marB="0" anchor="b">
                    <a:lnL>
                      <a:noFill/>
                    </a:lnL>
                    <a:lnR>
                      <a:noFill/>
                    </a:lnR>
                    <a:lnT>
                      <a:noFill/>
                    </a:lnT>
                    <a:lnB>
                      <a:noFill/>
                    </a:lnB>
                  </a:tcPr>
                </a:tc>
                <a:tc>
                  <a:txBody>
                    <a:bodyPr/>
                    <a:lstStyle/>
                    <a:p>
                      <a:pPr algn="r" fontAlgn="b"/>
                      <a:r>
                        <a:rPr lang="en-US" sz="2400" b="0" i="0" u="none" strike="noStrike" kern="1200" dirty="0">
                          <a:solidFill>
                            <a:schemeClr val="tx1"/>
                          </a:solidFill>
                          <a:latin typeface="Times New Roman" pitchFamily="18" charset="0"/>
                          <a:ea typeface="+mn-ea"/>
                          <a:cs typeface="Times New Roman" pitchFamily="18" charset="0"/>
                        </a:rPr>
                        <a:t>0.0001</a:t>
                      </a:r>
                    </a:p>
                  </a:txBody>
                  <a:tcPr marL="9525" marR="9525" marT="9525" marB="0" anchor="b">
                    <a:lnL>
                      <a:noFill/>
                    </a:lnL>
                    <a:lnR>
                      <a:noFill/>
                    </a:lnR>
                    <a:lnT>
                      <a:noFill/>
                    </a:lnT>
                    <a:lnB>
                      <a:noFill/>
                    </a:lnB>
                  </a:tcPr>
                </a:tc>
              </a:tr>
              <a:tr h="401383">
                <a:tc>
                  <a:txBody>
                    <a:bodyPr/>
                    <a:lstStyle/>
                    <a:p>
                      <a:pPr algn="l" rtl="0" fontAlgn="t"/>
                      <a:r>
                        <a:rPr lang="en-US" sz="2400" b="0" i="0" u="none" strike="noStrike" dirty="0">
                          <a:solidFill>
                            <a:schemeClr val="tx1"/>
                          </a:solidFill>
                          <a:latin typeface="Times New Roman" pitchFamily="18" charset="0"/>
                          <a:cs typeface="Times New Roman" pitchFamily="18" charset="0"/>
                        </a:rPr>
                        <a:t>65</a:t>
                      </a:r>
                    </a:p>
                  </a:txBody>
                  <a:tcPr marL="0" marR="0" marT="0" marB="0">
                    <a:lnL>
                      <a:noFill/>
                    </a:lnL>
                    <a:lnR>
                      <a:noFill/>
                    </a:lnR>
                    <a:lnT>
                      <a:noFill/>
                    </a:lnT>
                    <a:lnB>
                      <a:noFill/>
                    </a:lnB>
                  </a:tcPr>
                </a:tc>
                <a:tc>
                  <a:txBody>
                    <a:bodyPr/>
                    <a:lstStyle/>
                    <a:p>
                      <a:pPr algn="l" rtl="0" fontAlgn="t"/>
                      <a:r>
                        <a:rPr lang="en-US" sz="2400" b="0" i="0" u="none" strike="noStrike" dirty="0">
                          <a:solidFill>
                            <a:schemeClr val="tx1"/>
                          </a:solidFill>
                          <a:latin typeface="Times New Roman" pitchFamily="18" charset="0"/>
                          <a:cs typeface="Times New Roman" pitchFamily="18" charset="0"/>
                        </a:rPr>
                        <a:t>1</a:t>
                      </a:r>
                    </a:p>
                  </a:txBody>
                  <a:tcPr marL="0" marR="0" marT="0" marB="0">
                    <a:lnL>
                      <a:noFill/>
                    </a:lnL>
                    <a:lnR>
                      <a:noFill/>
                    </a:lnR>
                    <a:lnT>
                      <a:noFill/>
                    </a:lnT>
                    <a:lnB>
                      <a:noFill/>
                    </a:lnB>
                  </a:tcPr>
                </a:tc>
                <a:tc>
                  <a:txBody>
                    <a:bodyPr/>
                    <a:lstStyle/>
                    <a:p>
                      <a:pPr algn="r" fontAlgn="b"/>
                      <a:r>
                        <a:rPr lang="en-US" sz="2400" b="0" i="0" u="none" strike="noStrike" kern="1200" dirty="0">
                          <a:solidFill>
                            <a:schemeClr val="tx1"/>
                          </a:solidFill>
                          <a:latin typeface="Times New Roman" pitchFamily="18" charset="0"/>
                          <a:ea typeface="+mn-ea"/>
                          <a:cs typeface="Times New Roman" pitchFamily="18" charset="0"/>
                        </a:rPr>
                        <a:t>76.37</a:t>
                      </a:r>
                    </a:p>
                  </a:txBody>
                  <a:tcPr marL="9525" marR="9525" marT="9525" marB="0" anchor="b">
                    <a:lnL>
                      <a:noFill/>
                    </a:lnL>
                    <a:lnR>
                      <a:noFill/>
                    </a:lnR>
                    <a:lnT>
                      <a:noFill/>
                    </a:lnT>
                    <a:lnB>
                      <a:noFill/>
                    </a:lnB>
                  </a:tcPr>
                </a:tc>
                <a:tc>
                  <a:txBody>
                    <a:bodyPr/>
                    <a:lstStyle/>
                    <a:p>
                      <a:pPr algn="r" fontAlgn="b"/>
                      <a:r>
                        <a:rPr lang="en-US" sz="2400" b="0" i="0" u="none" strike="noStrike" kern="1200" dirty="0">
                          <a:solidFill>
                            <a:schemeClr val="tx1"/>
                          </a:solidFill>
                          <a:latin typeface="Times New Roman" pitchFamily="18" charset="0"/>
                          <a:ea typeface="+mn-ea"/>
                          <a:cs typeface="Times New Roman" pitchFamily="18" charset="0"/>
                        </a:rPr>
                        <a:t>-11.37</a:t>
                      </a:r>
                    </a:p>
                  </a:txBody>
                  <a:tcPr marL="9525" marR="9525" marT="9525" marB="0" anchor="b">
                    <a:lnL>
                      <a:noFill/>
                    </a:lnL>
                    <a:lnR>
                      <a:noFill/>
                    </a:lnR>
                    <a:lnT>
                      <a:noFill/>
                    </a:lnT>
                    <a:lnB>
                      <a:noFill/>
                    </a:lnB>
                  </a:tcPr>
                </a:tc>
                <a:tc>
                  <a:txBody>
                    <a:bodyPr/>
                    <a:lstStyle/>
                    <a:p>
                      <a:pPr algn="r" fontAlgn="b"/>
                      <a:r>
                        <a:rPr lang="en-US" sz="2400" b="0" i="0" u="none" strike="noStrike" kern="1200" dirty="0">
                          <a:solidFill>
                            <a:schemeClr val="tx1"/>
                          </a:solidFill>
                          <a:latin typeface="Times New Roman" pitchFamily="18" charset="0"/>
                          <a:ea typeface="+mn-ea"/>
                          <a:cs typeface="Times New Roman" pitchFamily="18" charset="0"/>
                        </a:rPr>
                        <a:t>129.2158</a:t>
                      </a:r>
                    </a:p>
                  </a:txBody>
                  <a:tcPr marL="9525" marR="9525" marT="9525" marB="0" anchor="b">
                    <a:lnL>
                      <a:noFill/>
                    </a:lnL>
                    <a:lnR>
                      <a:noFill/>
                    </a:lnR>
                    <a:lnT>
                      <a:noFill/>
                    </a:lnT>
                    <a:lnB>
                      <a:noFill/>
                    </a:lnB>
                  </a:tcPr>
                </a:tc>
              </a:tr>
              <a:tr h="401383">
                <a:tc>
                  <a:txBody>
                    <a:bodyPr/>
                    <a:lstStyle/>
                    <a:p>
                      <a:pPr algn="l" rtl="0" fontAlgn="t"/>
                      <a:r>
                        <a:rPr lang="en-US" sz="2400" b="0" i="0" u="none" strike="noStrike" dirty="0">
                          <a:solidFill>
                            <a:schemeClr val="tx1"/>
                          </a:solidFill>
                          <a:latin typeface="Times New Roman" pitchFamily="18" charset="0"/>
                          <a:cs typeface="Times New Roman" pitchFamily="18" charset="0"/>
                        </a:rPr>
                        <a:t>138</a:t>
                      </a:r>
                    </a:p>
                  </a:txBody>
                  <a:tcPr marL="0" marR="0" marT="0" marB="0">
                    <a:lnL>
                      <a:noFill/>
                    </a:lnL>
                    <a:lnR>
                      <a:noFill/>
                    </a:lnR>
                    <a:lnT>
                      <a:noFill/>
                    </a:lnT>
                    <a:lnB>
                      <a:noFill/>
                    </a:lnB>
                  </a:tcPr>
                </a:tc>
                <a:tc>
                  <a:txBody>
                    <a:bodyPr/>
                    <a:lstStyle/>
                    <a:p>
                      <a:pPr algn="l" rtl="0" fontAlgn="t"/>
                      <a:r>
                        <a:rPr lang="en-US" sz="2400" b="0" i="0" u="none" strike="noStrike" dirty="0">
                          <a:solidFill>
                            <a:schemeClr val="tx1"/>
                          </a:solidFill>
                          <a:latin typeface="Times New Roman" pitchFamily="18" charset="0"/>
                          <a:cs typeface="Times New Roman" pitchFamily="18" charset="0"/>
                        </a:rPr>
                        <a:t>7</a:t>
                      </a:r>
                    </a:p>
                  </a:txBody>
                  <a:tcPr marL="0" marR="0" marT="0" marB="0">
                    <a:lnL>
                      <a:noFill/>
                    </a:lnL>
                    <a:lnR>
                      <a:noFill/>
                    </a:lnR>
                    <a:lnT>
                      <a:noFill/>
                    </a:lnT>
                    <a:lnB>
                      <a:noFill/>
                    </a:lnB>
                  </a:tcPr>
                </a:tc>
                <a:tc>
                  <a:txBody>
                    <a:bodyPr/>
                    <a:lstStyle/>
                    <a:p>
                      <a:pPr algn="r" fontAlgn="b"/>
                      <a:r>
                        <a:rPr lang="en-US" sz="2400" b="0" i="0" u="none" strike="noStrike" kern="1200" dirty="0">
                          <a:solidFill>
                            <a:schemeClr val="tx1"/>
                          </a:solidFill>
                          <a:latin typeface="Times New Roman" pitchFamily="18" charset="0"/>
                          <a:ea typeface="+mn-ea"/>
                          <a:cs typeface="Times New Roman" pitchFamily="18" charset="0"/>
                        </a:rPr>
                        <a:t>144.30</a:t>
                      </a:r>
                    </a:p>
                  </a:txBody>
                  <a:tcPr marL="9525" marR="9525" marT="9525" marB="0" anchor="b">
                    <a:lnL>
                      <a:noFill/>
                    </a:lnL>
                    <a:lnR>
                      <a:noFill/>
                    </a:lnR>
                    <a:lnT>
                      <a:noFill/>
                    </a:lnT>
                    <a:lnB>
                      <a:noFill/>
                    </a:lnB>
                  </a:tcPr>
                </a:tc>
                <a:tc>
                  <a:txBody>
                    <a:bodyPr/>
                    <a:lstStyle/>
                    <a:p>
                      <a:pPr algn="r" fontAlgn="b"/>
                      <a:r>
                        <a:rPr lang="en-US" sz="2400" b="0" i="0" u="none" strike="noStrike" kern="1200" dirty="0">
                          <a:solidFill>
                            <a:schemeClr val="tx1"/>
                          </a:solidFill>
                          <a:latin typeface="Times New Roman" pitchFamily="18" charset="0"/>
                          <a:ea typeface="+mn-ea"/>
                          <a:cs typeface="Times New Roman" pitchFamily="18" charset="0"/>
                        </a:rPr>
                        <a:t>-6.30</a:t>
                      </a:r>
                    </a:p>
                  </a:txBody>
                  <a:tcPr marL="9525" marR="9525" marT="9525" marB="0" anchor="b">
                    <a:lnL>
                      <a:noFill/>
                    </a:lnL>
                    <a:lnR>
                      <a:noFill/>
                    </a:lnR>
                    <a:lnT>
                      <a:noFill/>
                    </a:lnT>
                    <a:lnB>
                      <a:noFill/>
                    </a:lnB>
                  </a:tcPr>
                </a:tc>
                <a:tc>
                  <a:txBody>
                    <a:bodyPr/>
                    <a:lstStyle/>
                    <a:p>
                      <a:pPr algn="r" fontAlgn="b"/>
                      <a:r>
                        <a:rPr lang="en-US" sz="2400" b="0" i="0" u="none" strike="noStrike" kern="1200" dirty="0">
                          <a:solidFill>
                            <a:schemeClr val="tx1"/>
                          </a:solidFill>
                          <a:latin typeface="Times New Roman" pitchFamily="18" charset="0"/>
                          <a:ea typeface="+mn-ea"/>
                          <a:cs typeface="Times New Roman" pitchFamily="18" charset="0"/>
                        </a:rPr>
                        <a:t>39.6524</a:t>
                      </a:r>
                    </a:p>
                  </a:txBody>
                  <a:tcPr marL="9525" marR="9525" marT="9525" marB="0" anchor="b">
                    <a:lnL>
                      <a:noFill/>
                    </a:lnL>
                    <a:lnR>
                      <a:noFill/>
                    </a:lnR>
                    <a:lnT>
                      <a:noFill/>
                    </a:lnT>
                    <a:lnB>
                      <a:noFill/>
                    </a:lnB>
                  </a:tcPr>
                </a:tc>
              </a:tr>
              <a:tr h="401383">
                <a:tc>
                  <a:txBody>
                    <a:bodyPr/>
                    <a:lstStyle/>
                    <a:p>
                      <a:pPr algn="l" rtl="0" fontAlgn="t"/>
                      <a:r>
                        <a:rPr lang="en-US" sz="2400" b="0" i="0" u="none" strike="noStrike" dirty="0">
                          <a:solidFill>
                            <a:schemeClr val="tx1"/>
                          </a:solidFill>
                          <a:latin typeface="Times New Roman" pitchFamily="18" charset="0"/>
                          <a:cs typeface="Times New Roman" pitchFamily="18" charset="0"/>
                        </a:rPr>
                        <a:t>170</a:t>
                      </a:r>
                    </a:p>
                  </a:txBody>
                  <a:tcPr marL="0" marR="0" marT="0" marB="0">
                    <a:lnL>
                      <a:noFill/>
                    </a:lnL>
                    <a:lnR>
                      <a:noFill/>
                    </a:lnR>
                    <a:lnT>
                      <a:noFill/>
                    </a:lnT>
                    <a:lnB>
                      <a:noFill/>
                    </a:lnB>
                  </a:tcPr>
                </a:tc>
                <a:tc>
                  <a:txBody>
                    <a:bodyPr/>
                    <a:lstStyle/>
                    <a:p>
                      <a:pPr algn="l" rtl="0" fontAlgn="t"/>
                      <a:r>
                        <a:rPr lang="en-US" sz="2400" b="0" i="0" u="none" strike="noStrike" dirty="0">
                          <a:solidFill>
                            <a:schemeClr val="tx1"/>
                          </a:solidFill>
                          <a:latin typeface="Times New Roman" pitchFamily="18" charset="0"/>
                          <a:cs typeface="Times New Roman" pitchFamily="18" charset="0"/>
                        </a:rPr>
                        <a:t>6</a:t>
                      </a:r>
                    </a:p>
                  </a:txBody>
                  <a:tcPr marL="0" marR="0" marT="0" marB="0">
                    <a:lnL>
                      <a:noFill/>
                    </a:lnL>
                    <a:lnR>
                      <a:noFill/>
                    </a:lnR>
                    <a:lnT>
                      <a:noFill/>
                    </a:lnT>
                    <a:lnB>
                      <a:noFill/>
                    </a:lnB>
                  </a:tcPr>
                </a:tc>
                <a:tc>
                  <a:txBody>
                    <a:bodyPr/>
                    <a:lstStyle/>
                    <a:p>
                      <a:pPr algn="r" fontAlgn="b"/>
                      <a:r>
                        <a:rPr lang="en-US" sz="2400" b="0" i="0" u="none" strike="noStrike" kern="1200" dirty="0">
                          <a:solidFill>
                            <a:schemeClr val="tx1"/>
                          </a:solidFill>
                          <a:latin typeface="Times New Roman" pitchFamily="18" charset="0"/>
                          <a:ea typeface="+mn-ea"/>
                          <a:cs typeface="Times New Roman" pitchFamily="18" charset="0"/>
                        </a:rPr>
                        <a:t>132.98</a:t>
                      </a:r>
                    </a:p>
                  </a:txBody>
                  <a:tcPr marL="9525" marR="9525" marT="9525" marB="0" anchor="b">
                    <a:lnL>
                      <a:noFill/>
                    </a:lnL>
                    <a:lnR>
                      <a:noFill/>
                    </a:lnR>
                    <a:lnT>
                      <a:noFill/>
                    </a:lnT>
                    <a:lnB>
                      <a:noFill/>
                    </a:lnB>
                  </a:tcPr>
                </a:tc>
                <a:tc>
                  <a:txBody>
                    <a:bodyPr/>
                    <a:lstStyle/>
                    <a:p>
                      <a:pPr algn="r" fontAlgn="b"/>
                      <a:r>
                        <a:rPr lang="en-US" sz="2400" b="0" i="0" u="none" strike="noStrike" kern="1200" dirty="0">
                          <a:solidFill>
                            <a:schemeClr val="tx1"/>
                          </a:solidFill>
                          <a:latin typeface="Times New Roman" pitchFamily="18" charset="0"/>
                          <a:ea typeface="+mn-ea"/>
                          <a:cs typeface="Times New Roman" pitchFamily="18" charset="0"/>
                        </a:rPr>
                        <a:t>37.02</a:t>
                      </a:r>
                    </a:p>
                  </a:txBody>
                  <a:tcPr marL="9525" marR="9525" marT="9525" marB="0" anchor="b">
                    <a:lnL>
                      <a:noFill/>
                    </a:lnL>
                    <a:lnR>
                      <a:noFill/>
                    </a:lnR>
                    <a:lnT>
                      <a:noFill/>
                    </a:lnT>
                    <a:lnB>
                      <a:noFill/>
                    </a:lnB>
                  </a:tcPr>
                </a:tc>
                <a:tc>
                  <a:txBody>
                    <a:bodyPr/>
                    <a:lstStyle/>
                    <a:p>
                      <a:pPr algn="r" fontAlgn="b"/>
                      <a:r>
                        <a:rPr lang="en-US" sz="2400" b="0" i="0" u="none" strike="noStrike" kern="1200" dirty="0">
                          <a:solidFill>
                            <a:schemeClr val="tx1"/>
                          </a:solidFill>
                          <a:latin typeface="Times New Roman" pitchFamily="18" charset="0"/>
                          <a:ea typeface="+mn-ea"/>
                          <a:cs typeface="Times New Roman" pitchFamily="18" charset="0"/>
                        </a:rPr>
                        <a:t>1370.8213</a:t>
                      </a:r>
                    </a:p>
                  </a:txBody>
                  <a:tcPr marL="9525" marR="9525" marT="9525" marB="0" anchor="b">
                    <a:lnL>
                      <a:noFill/>
                    </a:lnL>
                    <a:lnR>
                      <a:noFill/>
                    </a:lnR>
                    <a:lnT>
                      <a:noFill/>
                    </a:lnT>
                    <a:lnB>
                      <a:noFill/>
                    </a:lnB>
                  </a:tcPr>
                </a:tc>
              </a:tr>
              <a:tr h="401383">
                <a:tc>
                  <a:txBody>
                    <a:bodyPr/>
                    <a:lstStyle/>
                    <a:p>
                      <a:pPr algn="l" rtl="0" fontAlgn="t"/>
                      <a:r>
                        <a:rPr lang="en-US" sz="2400" b="0" i="0" u="none" strike="noStrike" dirty="0">
                          <a:solidFill>
                            <a:schemeClr val="tx1"/>
                          </a:solidFill>
                          <a:latin typeface="Times New Roman" pitchFamily="18" charset="0"/>
                          <a:cs typeface="Times New Roman" pitchFamily="18" charset="0"/>
                        </a:rPr>
                        <a:t>140</a:t>
                      </a:r>
                    </a:p>
                  </a:txBody>
                  <a:tcPr marL="0" marR="0" marT="0" marB="0">
                    <a:lnL>
                      <a:noFill/>
                    </a:lnL>
                    <a:lnR>
                      <a:noFill/>
                    </a:lnR>
                    <a:lnT>
                      <a:noFill/>
                    </a:lnT>
                    <a:lnB>
                      <a:noFill/>
                    </a:lnB>
                  </a:tcPr>
                </a:tc>
                <a:tc>
                  <a:txBody>
                    <a:bodyPr/>
                    <a:lstStyle/>
                    <a:p>
                      <a:pPr algn="l" rtl="0" fontAlgn="t"/>
                      <a:r>
                        <a:rPr lang="en-US" sz="2400" b="0" i="0" u="none" strike="noStrike" dirty="0">
                          <a:solidFill>
                            <a:schemeClr val="tx1"/>
                          </a:solidFill>
                          <a:latin typeface="Times New Roman" pitchFamily="18" charset="0"/>
                          <a:cs typeface="Times New Roman" pitchFamily="18" charset="0"/>
                        </a:rPr>
                        <a:t>8</a:t>
                      </a:r>
                    </a:p>
                  </a:txBody>
                  <a:tcPr marL="0" marR="0" marT="0" marB="0">
                    <a:lnL>
                      <a:noFill/>
                    </a:lnL>
                    <a:lnR>
                      <a:noFill/>
                    </a:lnR>
                    <a:lnT>
                      <a:noFill/>
                    </a:lnT>
                    <a:lnB>
                      <a:noFill/>
                    </a:lnB>
                  </a:tcPr>
                </a:tc>
                <a:tc>
                  <a:txBody>
                    <a:bodyPr/>
                    <a:lstStyle/>
                    <a:p>
                      <a:pPr algn="r" fontAlgn="b"/>
                      <a:r>
                        <a:rPr lang="en-US" sz="2400" b="0" i="0" u="none" strike="noStrike" kern="1200" dirty="0">
                          <a:solidFill>
                            <a:schemeClr val="tx1"/>
                          </a:solidFill>
                          <a:latin typeface="Times New Roman" pitchFamily="18" charset="0"/>
                          <a:ea typeface="+mn-ea"/>
                          <a:cs typeface="Times New Roman" pitchFamily="18" charset="0"/>
                        </a:rPr>
                        <a:t>155.62</a:t>
                      </a:r>
                    </a:p>
                  </a:txBody>
                  <a:tcPr marL="9525" marR="9525" marT="9525" marB="0" anchor="b">
                    <a:lnL>
                      <a:noFill/>
                    </a:lnL>
                    <a:lnR>
                      <a:noFill/>
                    </a:lnR>
                    <a:lnT>
                      <a:noFill/>
                    </a:lnT>
                    <a:lnB>
                      <a:noFill/>
                    </a:lnB>
                  </a:tcPr>
                </a:tc>
                <a:tc>
                  <a:txBody>
                    <a:bodyPr/>
                    <a:lstStyle/>
                    <a:p>
                      <a:pPr algn="r" fontAlgn="b"/>
                      <a:r>
                        <a:rPr lang="en-US" sz="2400" b="0" i="0" u="none" strike="noStrike" kern="1200" dirty="0">
                          <a:solidFill>
                            <a:schemeClr val="tx1"/>
                          </a:solidFill>
                          <a:latin typeface="Times New Roman" pitchFamily="18" charset="0"/>
                          <a:ea typeface="+mn-ea"/>
                          <a:cs typeface="Times New Roman" pitchFamily="18" charset="0"/>
                        </a:rPr>
                        <a:t>-15.62</a:t>
                      </a:r>
                    </a:p>
                  </a:txBody>
                  <a:tcPr marL="9525" marR="9525" marT="9525" marB="0" anchor="b">
                    <a:lnL>
                      <a:noFill/>
                    </a:lnL>
                    <a:lnR>
                      <a:noFill/>
                    </a:lnR>
                    <a:lnT>
                      <a:noFill/>
                    </a:lnT>
                    <a:lnB>
                      <a:noFill/>
                    </a:lnB>
                  </a:tcPr>
                </a:tc>
                <a:tc>
                  <a:txBody>
                    <a:bodyPr/>
                    <a:lstStyle/>
                    <a:p>
                      <a:pPr algn="r" fontAlgn="b"/>
                      <a:r>
                        <a:rPr lang="en-US" sz="2400" b="0" i="0" u="none" strike="noStrike" kern="1200" dirty="0">
                          <a:solidFill>
                            <a:schemeClr val="tx1"/>
                          </a:solidFill>
                          <a:latin typeface="Times New Roman" pitchFamily="18" charset="0"/>
                          <a:ea typeface="+mn-ea"/>
                          <a:cs typeface="Times New Roman" pitchFamily="18" charset="0"/>
                        </a:rPr>
                        <a:t>243.9416</a:t>
                      </a:r>
                    </a:p>
                  </a:txBody>
                  <a:tcPr marL="9525" marR="9525" marT="9525" marB="0" anchor="b">
                    <a:lnL>
                      <a:noFill/>
                    </a:lnL>
                    <a:lnR>
                      <a:noFill/>
                    </a:lnR>
                    <a:lnT>
                      <a:noFill/>
                    </a:lnT>
                    <a:lnB>
                      <a:noFill/>
                    </a:lnB>
                  </a:tcPr>
                </a:tc>
              </a:tr>
              <a:tr h="401383">
                <a:tc>
                  <a:txBody>
                    <a:bodyPr/>
                    <a:lstStyle/>
                    <a:p>
                      <a:pPr algn="l" rtl="0" fontAlgn="t"/>
                      <a:r>
                        <a:rPr lang="en-US" sz="2400" b="0" i="0" u="none" strike="noStrike" dirty="0">
                          <a:solidFill>
                            <a:schemeClr val="tx1"/>
                          </a:solidFill>
                          <a:latin typeface="Times New Roman" pitchFamily="18" charset="0"/>
                          <a:cs typeface="Times New Roman" pitchFamily="18" charset="0"/>
                        </a:rPr>
                        <a:t>114</a:t>
                      </a:r>
                    </a:p>
                  </a:txBody>
                  <a:tcPr marL="0" marR="0" marT="0" marB="0">
                    <a:lnL>
                      <a:noFill/>
                    </a:lnL>
                    <a:lnR>
                      <a:noFill/>
                    </a:lnR>
                    <a:lnT>
                      <a:noFill/>
                    </a:lnT>
                    <a:lnB>
                      <a:noFill/>
                    </a:lnB>
                  </a:tcPr>
                </a:tc>
                <a:tc>
                  <a:txBody>
                    <a:bodyPr/>
                    <a:lstStyle/>
                    <a:p>
                      <a:pPr algn="l" rtl="0" fontAlgn="t"/>
                      <a:r>
                        <a:rPr lang="en-US" sz="2400" b="0" i="0" u="none" strike="noStrike" dirty="0">
                          <a:solidFill>
                            <a:schemeClr val="tx1"/>
                          </a:solidFill>
                          <a:latin typeface="Times New Roman" pitchFamily="18" charset="0"/>
                          <a:cs typeface="Times New Roman" pitchFamily="18" charset="0"/>
                        </a:rPr>
                        <a:t>4</a:t>
                      </a:r>
                    </a:p>
                  </a:txBody>
                  <a:tcPr marL="0" marR="0" marT="0" marB="0">
                    <a:lnL>
                      <a:noFill/>
                    </a:lnL>
                    <a:lnR>
                      <a:noFill/>
                    </a:lnR>
                    <a:lnT>
                      <a:noFill/>
                    </a:lnT>
                    <a:lnB>
                      <a:noFill/>
                    </a:lnB>
                  </a:tcPr>
                </a:tc>
                <a:tc>
                  <a:txBody>
                    <a:bodyPr/>
                    <a:lstStyle/>
                    <a:p>
                      <a:pPr algn="r" fontAlgn="b"/>
                      <a:r>
                        <a:rPr lang="en-US" sz="2400" b="0" i="0" u="none" strike="noStrike" kern="1200" dirty="0">
                          <a:solidFill>
                            <a:schemeClr val="tx1"/>
                          </a:solidFill>
                          <a:latin typeface="Times New Roman" pitchFamily="18" charset="0"/>
                          <a:ea typeface="+mn-ea"/>
                          <a:cs typeface="Times New Roman" pitchFamily="18" charset="0"/>
                        </a:rPr>
                        <a:t>110.33</a:t>
                      </a:r>
                    </a:p>
                  </a:txBody>
                  <a:tcPr marL="9525" marR="9525" marT="9525" marB="0" anchor="b">
                    <a:lnL>
                      <a:noFill/>
                    </a:lnL>
                    <a:lnR>
                      <a:noFill/>
                    </a:lnR>
                    <a:lnT>
                      <a:noFill/>
                    </a:lnT>
                    <a:lnB>
                      <a:noFill/>
                    </a:lnB>
                  </a:tcPr>
                </a:tc>
                <a:tc>
                  <a:txBody>
                    <a:bodyPr/>
                    <a:lstStyle/>
                    <a:p>
                      <a:pPr algn="r" fontAlgn="b"/>
                      <a:r>
                        <a:rPr lang="en-US" sz="2400" b="0" i="0" u="none" strike="noStrike" kern="1200" dirty="0">
                          <a:solidFill>
                            <a:schemeClr val="tx1"/>
                          </a:solidFill>
                          <a:latin typeface="Times New Roman" pitchFamily="18" charset="0"/>
                          <a:ea typeface="+mn-ea"/>
                          <a:cs typeface="Times New Roman" pitchFamily="18" charset="0"/>
                        </a:rPr>
                        <a:t>3.67</a:t>
                      </a:r>
                    </a:p>
                  </a:txBody>
                  <a:tcPr marL="9525" marR="9525" marT="9525" marB="0" anchor="b">
                    <a:lnL>
                      <a:noFill/>
                    </a:lnL>
                    <a:lnR>
                      <a:noFill/>
                    </a:lnR>
                    <a:lnT>
                      <a:noFill/>
                    </a:lnT>
                    <a:lnB>
                      <a:noFill/>
                    </a:lnB>
                  </a:tcPr>
                </a:tc>
                <a:tc>
                  <a:txBody>
                    <a:bodyPr/>
                    <a:lstStyle/>
                    <a:p>
                      <a:pPr algn="r" fontAlgn="b"/>
                      <a:r>
                        <a:rPr lang="en-US" sz="2400" b="0" i="0" u="none" strike="noStrike" kern="1200" dirty="0">
                          <a:solidFill>
                            <a:schemeClr val="tx1"/>
                          </a:solidFill>
                          <a:latin typeface="Times New Roman" pitchFamily="18" charset="0"/>
                          <a:ea typeface="+mn-ea"/>
                          <a:cs typeface="Times New Roman" pitchFamily="18" charset="0"/>
                        </a:rPr>
                        <a:t>13.4530</a:t>
                      </a:r>
                    </a:p>
                  </a:txBody>
                  <a:tcPr marL="9525" marR="9525" marT="9525" marB="0" anchor="b">
                    <a:lnL>
                      <a:noFill/>
                    </a:lnL>
                    <a:lnR>
                      <a:noFill/>
                    </a:lnR>
                    <a:lnT>
                      <a:noFill/>
                    </a:lnT>
                    <a:lnB>
                      <a:noFill/>
                    </a:lnB>
                  </a:tcPr>
                </a:tc>
              </a:tr>
              <a:tr h="401383">
                <a:tc>
                  <a:txBody>
                    <a:bodyPr/>
                    <a:lstStyle/>
                    <a:p>
                      <a:pPr algn="l" rtl="0" fontAlgn="t"/>
                      <a:r>
                        <a:rPr lang="en-US" sz="2400" b="0" i="0" u="none" strike="noStrike" dirty="0">
                          <a:solidFill>
                            <a:schemeClr val="tx1"/>
                          </a:solidFill>
                          <a:latin typeface="Times New Roman" pitchFamily="18" charset="0"/>
                          <a:cs typeface="Times New Roman" pitchFamily="18" charset="0"/>
                        </a:rPr>
                        <a:t>83</a:t>
                      </a:r>
                    </a:p>
                  </a:txBody>
                  <a:tcPr marL="0" marR="0" marT="0" marB="0">
                    <a:lnL>
                      <a:noFill/>
                    </a:lnL>
                    <a:lnR>
                      <a:noFill/>
                    </a:lnR>
                    <a:lnT>
                      <a:noFill/>
                    </a:lnT>
                    <a:lnB>
                      <a:noFill/>
                    </a:lnB>
                  </a:tcPr>
                </a:tc>
                <a:tc>
                  <a:txBody>
                    <a:bodyPr/>
                    <a:lstStyle/>
                    <a:p>
                      <a:pPr algn="l" rtl="0" fontAlgn="t"/>
                      <a:r>
                        <a:rPr lang="en-US" sz="2400" b="0" i="0" u="none" strike="noStrike" dirty="0">
                          <a:solidFill>
                            <a:schemeClr val="tx1"/>
                          </a:solidFill>
                          <a:latin typeface="Times New Roman" pitchFamily="18" charset="0"/>
                          <a:cs typeface="Times New Roman" pitchFamily="18" charset="0"/>
                        </a:rPr>
                        <a:t>1</a:t>
                      </a:r>
                    </a:p>
                  </a:txBody>
                  <a:tcPr marL="0" marR="0" marT="0" marB="0">
                    <a:lnL>
                      <a:noFill/>
                    </a:lnL>
                    <a:lnR>
                      <a:noFill/>
                    </a:lnR>
                    <a:lnT>
                      <a:noFill/>
                    </a:lnT>
                    <a:lnB>
                      <a:noFill/>
                    </a:lnB>
                  </a:tcPr>
                </a:tc>
                <a:tc>
                  <a:txBody>
                    <a:bodyPr/>
                    <a:lstStyle/>
                    <a:p>
                      <a:pPr algn="r" fontAlgn="b"/>
                      <a:r>
                        <a:rPr lang="en-US" sz="2400" b="0" i="0" u="none" strike="noStrike" kern="1200" dirty="0">
                          <a:solidFill>
                            <a:schemeClr val="tx1"/>
                          </a:solidFill>
                          <a:latin typeface="Times New Roman" pitchFamily="18" charset="0"/>
                          <a:ea typeface="+mn-ea"/>
                          <a:cs typeface="Times New Roman" pitchFamily="18" charset="0"/>
                        </a:rPr>
                        <a:t>76.37</a:t>
                      </a:r>
                    </a:p>
                  </a:txBody>
                  <a:tcPr marL="9525" marR="9525" marT="9525" marB="0" anchor="b">
                    <a:lnL>
                      <a:noFill/>
                    </a:lnL>
                    <a:lnR>
                      <a:noFill/>
                    </a:lnR>
                    <a:lnT>
                      <a:noFill/>
                    </a:lnT>
                    <a:lnB>
                      <a:noFill/>
                    </a:lnB>
                  </a:tcPr>
                </a:tc>
                <a:tc>
                  <a:txBody>
                    <a:bodyPr/>
                    <a:lstStyle/>
                    <a:p>
                      <a:pPr algn="r" fontAlgn="b"/>
                      <a:r>
                        <a:rPr lang="en-US" sz="2400" b="0" i="0" u="none" strike="noStrike" kern="1200" dirty="0">
                          <a:solidFill>
                            <a:schemeClr val="tx1"/>
                          </a:solidFill>
                          <a:latin typeface="Times New Roman" pitchFamily="18" charset="0"/>
                          <a:ea typeface="+mn-ea"/>
                          <a:cs typeface="Times New Roman" pitchFamily="18" charset="0"/>
                        </a:rPr>
                        <a:t>6.63</a:t>
                      </a:r>
                    </a:p>
                  </a:txBody>
                  <a:tcPr marL="9525" marR="9525" marT="9525" marB="0" anchor="b">
                    <a:lnL>
                      <a:noFill/>
                    </a:lnL>
                    <a:lnR>
                      <a:noFill/>
                    </a:lnR>
                    <a:lnT>
                      <a:noFill/>
                    </a:lnT>
                    <a:lnB>
                      <a:noFill/>
                    </a:lnB>
                  </a:tcPr>
                </a:tc>
                <a:tc>
                  <a:txBody>
                    <a:bodyPr/>
                    <a:lstStyle/>
                    <a:p>
                      <a:pPr algn="r" fontAlgn="b"/>
                      <a:r>
                        <a:rPr lang="en-US" sz="2400" b="0" i="0" u="none" strike="noStrike" kern="1200" dirty="0">
                          <a:solidFill>
                            <a:schemeClr val="tx1"/>
                          </a:solidFill>
                          <a:latin typeface="Times New Roman" pitchFamily="18" charset="0"/>
                          <a:ea typeface="+mn-ea"/>
                          <a:cs typeface="Times New Roman" pitchFamily="18" charset="0"/>
                        </a:rPr>
                        <a:t>43.9926</a:t>
                      </a:r>
                    </a:p>
                  </a:txBody>
                  <a:tcPr marL="9525" marR="9525" marT="9525" marB="0" anchor="b">
                    <a:lnL>
                      <a:noFill/>
                    </a:lnL>
                    <a:lnR>
                      <a:noFill/>
                    </a:lnR>
                    <a:lnT>
                      <a:noFill/>
                    </a:lnT>
                    <a:lnB>
                      <a:noFill/>
                    </a:lnB>
                  </a:tcPr>
                </a:tc>
              </a:tr>
              <a:tr h="401383">
                <a:tc>
                  <a:txBody>
                    <a:bodyPr/>
                    <a:lstStyle/>
                    <a:p>
                      <a:pPr algn="l" rtl="0" fontAlgn="t"/>
                      <a:r>
                        <a:rPr lang="en-US" sz="2400" b="0" i="0" u="none" strike="noStrike" dirty="0">
                          <a:solidFill>
                            <a:schemeClr val="tx1"/>
                          </a:solidFill>
                          <a:latin typeface="Times New Roman" pitchFamily="18" charset="0"/>
                          <a:cs typeface="Times New Roman" pitchFamily="18" charset="0"/>
                        </a:rPr>
                        <a:t>101</a:t>
                      </a:r>
                    </a:p>
                  </a:txBody>
                  <a:tcPr marL="0" marR="0" marT="0" marB="0">
                    <a:lnL>
                      <a:noFill/>
                    </a:lnL>
                    <a:lnR>
                      <a:noFill/>
                    </a:lnR>
                    <a:lnT>
                      <a:noFill/>
                    </a:lnT>
                    <a:lnB>
                      <a:noFill/>
                    </a:lnB>
                  </a:tcPr>
                </a:tc>
                <a:tc>
                  <a:txBody>
                    <a:bodyPr/>
                    <a:lstStyle/>
                    <a:p>
                      <a:pPr algn="l" rtl="0" fontAlgn="t"/>
                      <a:r>
                        <a:rPr lang="en-US" sz="2400" b="0" i="0" u="none" strike="noStrike" dirty="0">
                          <a:solidFill>
                            <a:schemeClr val="tx1"/>
                          </a:solidFill>
                          <a:latin typeface="Times New Roman" pitchFamily="18" charset="0"/>
                          <a:cs typeface="Times New Roman" pitchFamily="18" charset="0"/>
                        </a:rPr>
                        <a:t>2</a:t>
                      </a:r>
                    </a:p>
                  </a:txBody>
                  <a:tcPr marL="0" marR="0" marT="0" marB="0">
                    <a:lnL>
                      <a:noFill/>
                    </a:lnL>
                    <a:lnR>
                      <a:noFill/>
                    </a:lnR>
                    <a:lnT>
                      <a:noFill/>
                    </a:lnT>
                    <a:lnB>
                      <a:noFill/>
                    </a:lnB>
                  </a:tcPr>
                </a:tc>
                <a:tc>
                  <a:txBody>
                    <a:bodyPr/>
                    <a:lstStyle/>
                    <a:p>
                      <a:pPr algn="r" fontAlgn="b"/>
                      <a:r>
                        <a:rPr lang="en-US" sz="2400" b="0" i="0" u="none" strike="noStrike" kern="1200" dirty="0">
                          <a:solidFill>
                            <a:schemeClr val="tx1"/>
                          </a:solidFill>
                          <a:latin typeface="Times New Roman" pitchFamily="18" charset="0"/>
                          <a:ea typeface="+mn-ea"/>
                          <a:cs typeface="Times New Roman" pitchFamily="18" charset="0"/>
                        </a:rPr>
                        <a:t>87.69</a:t>
                      </a:r>
                    </a:p>
                  </a:txBody>
                  <a:tcPr marL="9525" marR="9525" marT="9525" marB="0" anchor="b">
                    <a:lnL>
                      <a:noFill/>
                    </a:lnL>
                    <a:lnR>
                      <a:noFill/>
                    </a:lnR>
                    <a:lnT>
                      <a:noFill/>
                    </a:lnT>
                    <a:lnB>
                      <a:noFill/>
                    </a:lnB>
                  </a:tcPr>
                </a:tc>
                <a:tc>
                  <a:txBody>
                    <a:bodyPr/>
                    <a:lstStyle/>
                    <a:p>
                      <a:pPr algn="r" fontAlgn="b"/>
                      <a:r>
                        <a:rPr lang="en-US" sz="2400" b="0" i="0" u="none" strike="noStrike" kern="1200" dirty="0">
                          <a:solidFill>
                            <a:schemeClr val="tx1"/>
                          </a:solidFill>
                          <a:latin typeface="Times New Roman" pitchFamily="18" charset="0"/>
                          <a:ea typeface="+mn-ea"/>
                          <a:cs typeface="Times New Roman" pitchFamily="18" charset="0"/>
                        </a:rPr>
                        <a:t>13.31</a:t>
                      </a:r>
                    </a:p>
                  </a:txBody>
                  <a:tcPr marL="9525" marR="9525" marT="9525" marB="0" anchor="b">
                    <a:lnL>
                      <a:noFill/>
                    </a:lnL>
                    <a:lnR>
                      <a:noFill/>
                    </a:lnR>
                    <a:lnT>
                      <a:noFill/>
                    </a:lnT>
                    <a:lnB>
                      <a:noFill/>
                    </a:lnB>
                  </a:tcPr>
                </a:tc>
                <a:tc>
                  <a:txBody>
                    <a:bodyPr/>
                    <a:lstStyle/>
                    <a:p>
                      <a:pPr algn="r" fontAlgn="b"/>
                      <a:r>
                        <a:rPr lang="en-US" sz="2400" b="0" i="0" u="none" strike="noStrike" kern="1200" dirty="0">
                          <a:solidFill>
                            <a:schemeClr val="tx1"/>
                          </a:solidFill>
                          <a:latin typeface="Times New Roman" pitchFamily="18" charset="0"/>
                          <a:ea typeface="+mn-ea"/>
                          <a:cs typeface="Times New Roman" pitchFamily="18" charset="0"/>
                        </a:rPr>
                        <a:t>177.1846</a:t>
                      </a:r>
                    </a:p>
                  </a:txBody>
                  <a:tcPr marL="9525" marR="9525" marT="9525" marB="0" anchor="b">
                    <a:lnL>
                      <a:noFill/>
                    </a:lnL>
                    <a:lnR>
                      <a:noFill/>
                    </a:lnR>
                    <a:lnT>
                      <a:noFill/>
                    </a:lnT>
                    <a:lnB>
                      <a:noFill/>
                    </a:lnB>
                  </a:tcPr>
                </a:tc>
              </a:tr>
              <a:tr h="401383">
                <a:tc>
                  <a:txBody>
                    <a:bodyPr/>
                    <a:lstStyle/>
                    <a:p>
                      <a:pPr algn="l" rtl="0" fontAlgn="t"/>
                      <a:r>
                        <a:rPr lang="en-US" sz="2400" b="0" i="0" u="none" strike="noStrike" dirty="0">
                          <a:solidFill>
                            <a:schemeClr val="tx1"/>
                          </a:solidFill>
                          <a:latin typeface="Times New Roman" pitchFamily="18" charset="0"/>
                          <a:cs typeface="Times New Roman" pitchFamily="18" charset="0"/>
                        </a:rPr>
                        <a:t>110</a:t>
                      </a:r>
                    </a:p>
                  </a:txBody>
                  <a:tcPr marL="0" marR="0" marT="0" marB="0">
                    <a:lnL>
                      <a:noFill/>
                    </a:lnL>
                    <a:lnR>
                      <a:noFill/>
                    </a:lnR>
                    <a:lnT>
                      <a:noFill/>
                    </a:lnT>
                    <a:lnB>
                      <a:noFill/>
                    </a:lnB>
                  </a:tcPr>
                </a:tc>
                <a:tc>
                  <a:txBody>
                    <a:bodyPr/>
                    <a:lstStyle/>
                    <a:p>
                      <a:pPr algn="l" rtl="0" fontAlgn="t"/>
                      <a:r>
                        <a:rPr lang="en-US" sz="2400" b="0" i="0" u="none" strike="noStrike" dirty="0">
                          <a:solidFill>
                            <a:schemeClr val="tx1"/>
                          </a:solidFill>
                          <a:latin typeface="Times New Roman" pitchFamily="18" charset="0"/>
                          <a:cs typeface="Times New Roman" pitchFamily="18" charset="0"/>
                        </a:rPr>
                        <a:t>5</a:t>
                      </a:r>
                    </a:p>
                  </a:txBody>
                  <a:tcPr marL="0" marR="0" marT="0" marB="0">
                    <a:lnL>
                      <a:noFill/>
                    </a:lnL>
                    <a:lnR>
                      <a:noFill/>
                    </a:lnR>
                    <a:lnT>
                      <a:noFill/>
                    </a:lnT>
                    <a:lnB>
                      <a:noFill/>
                    </a:lnB>
                  </a:tcPr>
                </a:tc>
                <a:tc>
                  <a:txBody>
                    <a:bodyPr/>
                    <a:lstStyle/>
                    <a:p>
                      <a:pPr algn="r" fontAlgn="b"/>
                      <a:r>
                        <a:rPr lang="en-US" sz="2400" b="0" i="0" u="none" strike="noStrike" kern="1200" dirty="0">
                          <a:solidFill>
                            <a:schemeClr val="tx1"/>
                          </a:solidFill>
                          <a:latin typeface="Times New Roman" pitchFamily="18" charset="0"/>
                          <a:ea typeface="+mn-ea"/>
                          <a:cs typeface="Times New Roman" pitchFamily="18" charset="0"/>
                        </a:rPr>
                        <a:t>121.65</a:t>
                      </a:r>
                    </a:p>
                  </a:txBody>
                  <a:tcPr marL="9525" marR="9525" marT="9525" marB="0" anchor="b">
                    <a:lnL>
                      <a:noFill/>
                    </a:lnL>
                    <a:lnR>
                      <a:noFill/>
                    </a:lnR>
                    <a:lnT>
                      <a:noFill/>
                    </a:lnT>
                    <a:lnB>
                      <a:noFill/>
                    </a:lnB>
                  </a:tcPr>
                </a:tc>
                <a:tc>
                  <a:txBody>
                    <a:bodyPr/>
                    <a:lstStyle/>
                    <a:p>
                      <a:pPr algn="r" fontAlgn="b"/>
                      <a:r>
                        <a:rPr lang="en-US" sz="2400" b="0" i="0" u="none" strike="noStrike" kern="1200" dirty="0">
                          <a:solidFill>
                            <a:schemeClr val="tx1"/>
                          </a:solidFill>
                          <a:latin typeface="Times New Roman" pitchFamily="18" charset="0"/>
                          <a:ea typeface="+mn-ea"/>
                          <a:cs typeface="Times New Roman" pitchFamily="18" charset="0"/>
                        </a:rPr>
                        <a:t>-11.65</a:t>
                      </a:r>
                    </a:p>
                  </a:txBody>
                  <a:tcPr marL="9525" marR="9525" marT="9525" marB="0" anchor="b">
                    <a:lnL>
                      <a:noFill/>
                    </a:lnL>
                    <a:lnR>
                      <a:noFill/>
                    </a:lnR>
                    <a:lnT>
                      <a:noFill/>
                    </a:lnT>
                    <a:lnB>
                      <a:noFill/>
                    </a:lnB>
                  </a:tcPr>
                </a:tc>
                <a:tc>
                  <a:txBody>
                    <a:bodyPr/>
                    <a:lstStyle/>
                    <a:p>
                      <a:pPr algn="r" fontAlgn="b"/>
                      <a:r>
                        <a:rPr lang="en-US" sz="2400" b="0" i="0" u="none" strike="noStrike" kern="1200" dirty="0">
                          <a:solidFill>
                            <a:schemeClr val="tx1"/>
                          </a:solidFill>
                          <a:latin typeface="Times New Roman" pitchFamily="18" charset="0"/>
                          <a:ea typeface="+mn-ea"/>
                          <a:cs typeface="Times New Roman" pitchFamily="18" charset="0"/>
                        </a:rPr>
                        <a:t>135.8106</a:t>
                      </a:r>
                    </a:p>
                  </a:txBody>
                  <a:tcPr marL="9525" marR="9525" marT="9525" marB="0" anchor="b">
                    <a:lnL>
                      <a:noFill/>
                    </a:lnL>
                    <a:lnR>
                      <a:noFill/>
                    </a:lnR>
                    <a:lnT>
                      <a:noFill/>
                    </a:lnT>
                    <a:lnB>
                      <a:noFill/>
                    </a:lnB>
                  </a:tcPr>
                </a:tc>
              </a:tr>
              <a:tr h="401383">
                <a:tc>
                  <a:txBody>
                    <a:bodyPr/>
                    <a:lstStyle/>
                    <a:p>
                      <a:pPr algn="l" fontAlgn="b"/>
                      <a:r>
                        <a:rPr lang="en-US" sz="2400" b="0" i="0" u="none" strike="noStrike" dirty="0">
                          <a:solidFill>
                            <a:schemeClr val="tx1"/>
                          </a:solidFill>
                          <a:latin typeface="Times New Roman" pitchFamily="18" charset="0"/>
                          <a:cs typeface="Times New Roman" pitchFamily="18" charset="0"/>
                        </a:rPr>
                        <a:t>1092</a:t>
                      </a:r>
                    </a:p>
                  </a:txBody>
                  <a:tcPr marL="0" marR="0" marT="0" marB="0" anchor="b">
                    <a:lnL>
                      <a:noFill/>
                    </a:lnL>
                    <a:lnR>
                      <a:noFill/>
                    </a:lnR>
                    <a:lnT>
                      <a:noFill/>
                    </a:lnT>
                    <a:lnB>
                      <a:noFill/>
                    </a:lnB>
                    <a:solidFill>
                      <a:schemeClr val="accent6">
                        <a:lumMod val="40000"/>
                        <a:lumOff val="60000"/>
                      </a:schemeClr>
                    </a:solidFill>
                  </a:tcPr>
                </a:tc>
                <a:tc>
                  <a:txBody>
                    <a:bodyPr/>
                    <a:lstStyle/>
                    <a:p>
                      <a:pPr algn="l" fontAlgn="b"/>
                      <a:r>
                        <a:rPr lang="en-US" sz="2400" b="0" i="0" u="none" strike="noStrike" dirty="0">
                          <a:solidFill>
                            <a:schemeClr val="tx1"/>
                          </a:solidFill>
                          <a:latin typeface="Times New Roman" pitchFamily="18" charset="0"/>
                          <a:cs typeface="Times New Roman" pitchFamily="18" charset="0"/>
                        </a:rPr>
                        <a:t>39</a:t>
                      </a:r>
                    </a:p>
                  </a:txBody>
                  <a:tcPr marL="0" marR="0" marT="0" marB="0" anchor="b">
                    <a:lnL>
                      <a:noFill/>
                    </a:lnL>
                    <a:lnR>
                      <a:noFill/>
                    </a:lnR>
                    <a:lnT>
                      <a:noFill/>
                    </a:lnT>
                    <a:lnB>
                      <a:noFill/>
                    </a:lnB>
                    <a:solidFill>
                      <a:schemeClr val="accent6">
                        <a:lumMod val="40000"/>
                        <a:lumOff val="60000"/>
                      </a:schemeClr>
                    </a:solidFill>
                  </a:tcPr>
                </a:tc>
                <a:tc>
                  <a:txBody>
                    <a:bodyPr/>
                    <a:lstStyle/>
                    <a:p>
                      <a:pPr algn="l" fontAlgn="b"/>
                      <a:endParaRPr lang="en-US" sz="2400" b="0" i="0" u="none" strike="noStrike" dirty="0">
                        <a:solidFill>
                          <a:schemeClr val="tx1"/>
                        </a:solidFill>
                        <a:latin typeface="Times New Roman" pitchFamily="18" charset="0"/>
                        <a:cs typeface="Times New Roman" pitchFamily="18" charset="0"/>
                      </a:endParaRPr>
                    </a:p>
                  </a:txBody>
                  <a:tcPr marL="0" marR="0" marT="0" marB="0" anchor="b">
                    <a:lnL>
                      <a:noFill/>
                    </a:lnL>
                    <a:lnR>
                      <a:noFill/>
                    </a:lnR>
                    <a:lnT>
                      <a:noFill/>
                    </a:lnT>
                    <a:lnB>
                      <a:noFill/>
                    </a:lnB>
                    <a:solidFill>
                      <a:schemeClr val="accent6">
                        <a:lumMod val="40000"/>
                        <a:lumOff val="60000"/>
                      </a:schemeClr>
                    </a:solidFill>
                  </a:tcPr>
                </a:tc>
                <a:tc>
                  <a:txBody>
                    <a:bodyPr/>
                    <a:lstStyle/>
                    <a:p>
                      <a:pPr algn="r" fontAlgn="b"/>
                      <a:r>
                        <a:rPr lang="en-US" sz="2400" b="0" i="0" u="none" strike="noStrike" dirty="0" smtClean="0">
                          <a:solidFill>
                            <a:schemeClr val="tx1"/>
                          </a:solidFill>
                          <a:latin typeface="Times New Roman" pitchFamily="18" charset="0"/>
                          <a:cs typeface="Times New Roman" pitchFamily="18" charset="0"/>
                        </a:rPr>
                        <a:t>0.00</a:t>
                      </a:r>
                      <a:endParaRPr lang="en-US" sz="2400" b="0" i="0" u="none" strike="noStrike" dirty="0">
                        <a:solidFill>
                          <a:schemeClr val="tx1"/>
                        </a:solidFill>
                        <a:latin typeface="Times New Roman" pitchFamily="18" charset="0"/>
                        <a:cs typeface="Times New Roman" pitchFamily="18" charset="0"/>
                      </a:endParaRPr>
                    </a:p>
                  </a:txBody>
                  <a:tcPr marL="0" marR="0" marT="0" marB="0" anchor="b">
                    <a:lnL>
                      <a:noFill/>
                    </a:lnL>
                    <a:lnR>
                      <a:noFill/>
                    </a:lnR>
                    <a:lnT>
                      <a:noFill/>
                    </a:lnT>
                    <a:lnB>
                      <a:noFill/>
                    </a:lnB>
                    <a:solidFill>
                      <a:schemeClr val="accent6">
                        <a:lumMod val="40000"/>
                        <a:lumOff val="60000"/>
                      </a:schemeClr>
                    </a:solidFill>
                  </a:tcPr>
                </a:tc>
                <a:tc>
                  <a:txBody>
                    <a:bodyPr/>
                    <a:lstStyle/>
                    <a:p>
                      <a:pPr algn="r" fontAlgn="b"/>
                      <a:r>
                        <a:rPr lang="en-US" sz="2400" b="0" i="0" u="none" strike="noStrike" kern="1200" dirty="0">
                          <a:solidFill>
                            <a:schemeClr val="tx1"/>
                          </a:solidFill>
                          <a:latin typeface="Times New Roman" pitchFamily="18" charset="0"/>
                          <a:ea typeface="+mn-ea"/>
                          <a:cs typeface="Times New Roman" pitchFamily="18" charset="0"/>
                        </a:rPr>
                        <a:t>2400.21</a:t>
                      </a:r>
                    </a:p>
                  </a:txBody>
                  <a:tcPr marL="9525" marR="9525" marT="9525" marB="0" anchor="b">
                    <a:lnL>
                      <a:noFill/>
                    </a:lnL>
                    <a:lnR>
                      <a:noFill/>
                    </a:lnR>
                    <a:lnT>
                      <a:noFill/>
                    </a:lnT>
                    <a:lnB>
                      <a:noFill/>
                    </a:lnB>
                    <a:solidFill>
                      <a:schemeClr val="accent6">
                        <a:lumMod val="40000"/>
                        <a:lumOff val="60000"/>
                      </a:schemeClr>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a:bodyPr>
          <a:lstStyle/>
          <a:p>
            <a:r>
              <a:rPr lang="en-US" sz="4000" b="1" dirty="0" smtClean="0">
                <a:solidFill>
                  <a:srgbClr val="4DB14B"/>
                </a:solidFill>
                <a:latin typeface="Times New Roman" pitchFamily="18" charset="0"/>
                <a:cs typeface="Times New Roman" pitchFamily="18" charset="0"/>
              </a:rPr>
              <a:t>Example 4</a:t>
            </a:r>
            <a:endParaRPr lang="en-US" b="1" dirty="0">
              <a:solidFill>
                <a:srgbClr val="4DB14B"/>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33</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graphicFrame>
        <p:nvGraphicFramePr>
          <p:cNvPr id="84994" name="Object 2"/>
          <p:cNvGraphicFramePr>
            <a:graphicFrameLocks noChangeAspect="1"/>
          </p:cNvGraphicFramePr>
          <p:nvPr/>
        </p:nvGraphicFramePr>
        <p:xfrm>
          <a:off x="320675" y="1447800"/>
          <a:ext cx="8747125" cy="1066800"/>
        </p:xfrm>
        <a:graphic>
          <a:graphicData uri="http://schemas.openxmlformats.org/presentationml/2006/ole">
            <p:oleObj spid="_x0000_s84994" name="Equation" r:id="rId4" imgW="4165560" imgH="507960" progId="Equation.DSMT4">
              <p:embed/>
            </p:oleObj>
          </a:graphicData>
        </a:graphic>
      </p:graphicFrame>
      <p:graphicFrame>
        <p:nvGraphicFramePr>
          <p:cNvPr id="84995" name="Object 3"/>
          <p:cNvGraphicFramePr>
            <a:graphicFrameLocks noChangeAspect="1"/>
          </p:cNvGraphicFramePr>
          <p:nvPr/>
        </p:nvGraphicFramePr>
        <p:xfrm>
          <a:off x="349250" y="2854325"/>
          <a:ext cx="5670550" cy="2327275"/>
        </p:xfrm>
        <a:graphic>
          <a:graphicData uri="http://schemas.openxmlformats.org/presentationml/2006/ole">
            <p:oleObj spid="_x0000_s84995" name="Equation" r:id="rId5" imgW="2908080" imgH="119376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fontScale="90000"/>
          </a:bodyPr>
          <a:lstStyle/>
          <a:p>
            <a:r>
              <a:rPr lang="en-US" sz="4000" b="1" dirty="0" smtClean="0">
                <a:solidFill>
                  <a:srgbClr val="4DB14B"/>
                </a:solidFill>
                <a:latin typeface="Times New Roman" pitchFamily="18" charset="0"/>
                <a:cs typeface="Times New Roman" pitchFamily="18" charset="0"/>
              </a:rPr>
              <a:t>Assumptions Underlying Linear Regression</a:t>
            </a:r>
            <a:endParaRPr lang="en-US" sz="4000" b="1" dirty="0">
              <a:solidFill>
                <a:srgbClr val="4DB14B"/>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34</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10" name="TextBox 9"/>
          <p:cNvSpPr txBox="1"/>
          <p:nvPr/>
        </p:nvSpPr>
        <p:spPr>
          <a:xfrm>
            <a:off x="304799" y="1143000"/>
            <a:ext cx="8789773" cy="5016758"/>
          </a:xfrm>
          <a:prstGeom prst="rect">
            <a:avLst/>
          </a:prstGeom>
          <a:noFill/>
        </p:spPr>
        <p:txBody>
          <a:bodyPr wrap="square" rtlCol="0">
            <a:spAutoFit/>
          </a:bodyPr>
          <a:lstStyle/>
          <a:p>
            <a:pPr marL="284163" indent="-284163">
              <a:buBlip>
                <a:blip r:embed="rId3"/>
              </a:buBlip>
            </a:pPr>
            <a:r>
              <a:rPr lang="en-US" sz="3200" dirty="0" smtClean="0">
                <a:latin typeface="Times New Roman" pitchFamily="18" charset="0"/>
                <a:cs typeface="Times New Roman" pitchFamily="18" charset="0"/>
              </a:rPr>
              <a:t>For each value of X, there is a group of Y values, and these Y values are </a:t>
            </a:r>
            <a:r>
              <a:rPr lang="en-US" sz="3200" i="1" dirty="0" smtClean="0">
                <a:latin typeface="Times New Roman" pitchFamily="18" charset="0"/>
                <a:cs typeface="Times New Roman" pitchFamily="18" charset="0"/>
              </a:rPr>
              <a:t>normally distributed</a:t>
            </a:r>
            <a:r>
              <a:rPr lang="en-US" sz="3200" dirty="0" smtClean="0">
                <a:latin typeface="Times New Roman" pitchFamily="18" charset="0"/>
                <a:cs typeface="Times New Roman" pitchFamily="18" charset="0"/>
              </a:rPr>
              <a:t>.</a:t>
            </a:r>
          </a:p>
          <a:p>
            <a:pPr marL="284163" indent="-284163">
              <a:buBlip>
                <a:blip r:embed="rId3"/>
              </a:buBlip>
            </a:pPr>
            <a:r>
              <a:rPr lang="en-US" sz="3200" dirty="0" smtClean="0">
                <a:latin typeface="Times New Roman" pitchFamily="18" charset="0"/>
                <a:cs typeface="Times New Roman" pitchFamily="18" charset="0"/>
              </a:rPr>
              <a:t>The </a:t>
            </a:r>
            <a:r>
              <a:rPr lang="en-US" sz="3200" i="1" dirty="0" smtClean="0">
                <a:latin typeface="Times New Roman" pitchFamily="18" charset="0"/>
                <a:cs typeface="Times New Roman" pitchFamily="18" charset="0"/>
              </a:rPr>
              <a:t>means</a:t>
            </a:r>
            <a:r>
              <a:rPr lang="en-US" sz="3200" dirty="0" smtClean="0">
                <a:latin typeface="Times New Roman" pitchFamily="18" charset="0"/>
                <a:cs typeface="Times New Roman" pitchFamily="18" charset="0"/>
              </a:rPr>
              <a:t> of these normal distributions of Y values all lie on the straight line of regression.</a:t>
            </a:r>
          </a:p>
          <a:p>
            <a:pPr marL="284163" indent="-284163">
              <a:buBlip>
                <a:blip r:embed="rId3"/>
              </a:buBlip>
            </a:pPr>
            <a:r>
              <a:rPr lang="en-US" sz="3200" dirty="0" smtClean="0">
                <a:latin typeface="Times New Roman" pitchFamily="18" charset="0"/>
                <a:cs typeface="Times New Roman" pitchFamily="18" charset="0"/>
              </a:rPr>
              <a:t>The </a:t>
            </a:r>
            <a:r>
              <a:rPr lang="en-US" sz="3200" i="1" dirty="0" smtClean="0">
                <a:latin typeface="Times New Roman" pitchFamily="18" charset="0"/>
                <a:cs typeface="Times New Roman" pitchFamily="18" charset="0"/>
              </a:rPr>
              <a:t>standard deviations</a:t>
            </a:r>
            <a:r>
              <a:rPr lang="en-US" sz="3200" dirty="0" smtClean="0">
                <a:latin typeface="Times New Roman" pitchFamily="18" charset="0"/>
                <a:cs typeface="Times New Roman" pitchFamily="18" charset="0"/>
              </a:rPr>
              <a:t> of these normal distributions are equal.</a:t>
            </a:r>
          </a:p>
          <a:p>
            <a:pPr marL="284163" indent="-284163">
              <a:buBlip>
                <a:blip r:embed="rId3"/>
              </a:buBlip>
            </a:pPr>
            <a:r>
              <a:rPr lang="en-US" sz="3200" dirty="0" smtClean="0">
                <a:latin typeface="Times New Roman" pitchFamily="18" charset="0"/>
                <a:cs typeface="Times New Roman" pitchFamily="18" charset="0"/>
              </a:rPr>
              <a:t>The Y values are statistically independent.  This means that in the selection of a sample, the Y values chosen for a particular X value do not depend on the Y values for any other X values.</a:t>
            </a:r>
            <a:endParaRPr lang="en-US" sz="32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fontScale="90000"/>
          </a:bodyPr>
          <a:lstStyle/>
          <a:p>
            <a:r>
              <a:rPr lang="en-US" sz="4000" b="1" dirty="0" smtClean="0">
                <a:solidFill>
                  <a:srgbClr val="4DB14B"/>
                </a:solidFill>
                <a:latin typeface="Times New Roman" pitchFamily="18" charset="0"/>
                <a:cs typeface="Times New Roman" pitchFamily="18" charset="0"/>
              </a:rPr>
              <a:t>Confidence Interval for Mean of Y, given X</a:t>
            </a: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35</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10" name="TextBox 9"/>
          <p:cNvSpPr txBox="1"/>
          <p:nvPr/>
        </p:nvSpPr>
        <p:spPr>
          <a:xfrm>
            <a:off x="304799" y="1143000"/>
            <a:ext cx="8789773" cy="4031873"/>
          </a:xfrm>
          <a:prstGeom prst="rect">
            <a:avLst/>
          </a:prstGeom>
          <a:noFill/>
        </p:spPr>
        <p:txBody>
          <a:bodyPr wrap="square" rtlCol="0">
            <a:spAutoFit/>
          </a:bodyPr>
          <a:lstStyle/>
          <a:p>
            <a:r>
              <a:rPr lang="en-US" sz="3200" dirty="0" smtClean="0">
                <a:latin typeface="Times New Roman" pitchFamily="18" charset="0"/>
                <a:cs typeface="Times New Roman" pitchFamily="18" charset="0"/>
              </a:rPr>
              <a:t>The confidence interval for the mean value of Y for a given value of X is given by:</a:t>
            </a:r>
          </a:p>
          <a:p>
            <a:endParaRPr lang="en-US" sz="3200" dirty="0" smtClean="0">
              <a:latin typeface="Times New Roman" pitchFamily="18" charset="0"/>
              <a:cs typeface="Times New Roman" pitchFamily="18" charset="0"/>
            </a:endParaRPr>
          </a:p>
          <a:p>
            <a:endParaRPr lang="en-US" sz="3200" dirty="0" smtClean="0">
              <a:latin typeface="Times New Roman" pitchFamily="18" charset="0"/>
              <a:cs typeface="Times New Roman" pitchFamily="18" charset="0"/>
            </a:endParaRPr>
          </a:p>
          <a:p>
            <a:endParaRPr lang="en-US" sz="3200" dirty="0" smtClean="0">
              <a:latin typeface="Times New Roman" pitchFamily="18" charset="0"/>
              <a:cs typeface="Times New Roman" pitchFamily="18" charset="0"/>
            </a:endParaRPr>
          </a:p>
          <a:p>
            <a:endParaRPr lang="en-US" sz="3200" dirty="0" smtClean="0">
              <a:latin typeface="Times New Roman" pitchFamily="18" charset="0"/>
              <a:cs typeface="Times New Roman" pitchFamily="18" charset="0"/>
            </a:endParaRPr>
          </a:p>
          <a:p>
            <a:r>
              <a:rPr lang="en-US" sz="3200" dirty="0" smtClean="0">
                <a:latin typeface="Times New Roman" pitchFamily="18" charset="0"/>
                <a:cs typeface="Times New Roman" pitchFamily="18" charset="0"/>
              </a:rPr>
              <a:t>t is the value obtained from Appendix F with n-2 degrees of freedom.</a:t>
            </a:r>
            <a:endParaRPr lang="en-US" sz="3200" dirty="0">
              <a:latin typeface="Times New Roman" pitchFamily="18" charset="0"/>
              <a:cs typeface="Times New Roman" pitchFamily="18" charset="0"/>
            </a:endParaRPr>
          </a:p>
        </p:txBody>
      </p:sp>
      <p:graphicFrame>
        <p:nvGraphicFramePr>
          <p:cNvPr id="7" name="Object 6"/>
          <p:cNvGraphicFramePr>
            <a:graphicFrameLocks noChangeAspect="1"/>
          </p:cNvGraphicFramePr>
          <p:nvPr/>
        </p:nvGraphicFramePr>
        <p:xfrm>
          <a:off x="1981200" y="2286000"/>
          <a:ext cx="4673600" cy="1752600"/>
        </p:xfrm>
        <a:graphic>
          <a:graphicData uri="http://schemas.openxmlformats.org/presentationml/2006/ole">
            <p:oleObj spid="_x0000_s91139" name="Equation" r:id="rId4" imgW="2133360" imgH="79992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a:bodyPr>
          <a:lstStyle/>
          <a:p>
            <a:r>
              <a:rPr lang="en-US" sz="4000" b="1" dirty="0" smtClean="0">
                <a:solidFill>
                  <a:srgbClr val="4DB14B"/>
                </a:solidFill>
                <a:latin typeface="Times New Roman" pitchFamily="18" charset="0"/>
                <a:cs typeface="Times New Roman" pitchFamily="18" charset="0"/>
              </a:rPr>
              <a:t>Prediction Interval for Y, Given X</a:t>
            </a: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36</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10" name="TextBox 9"/>
          <p:cNvSpPr txBox="1"/>
          <p:nvPr/>
        </p:nvSpPr>
        <p:spPr>
          <a:xfrm>
            <a:off x="304799" y="1143000"/>
            <a:ext cx="8789773" cy="4031873"/>
          </a:xfrm>
          <a:prstGeom prst="rect">
            <a:avLst/>
          </a:prstGeom>
          <a:noFill/>
        </p:spPr>
        <p:txBody>
          <a:bodyPr wrap="square" rtlCol="0">
            <a:spAutoFit/>
          </a:bodyPr>
          <a:lstStyle/>
          <a:p>
            <a:r>
              <a:rPr lang="en-US" sz="3200" dirty="0" smtClean="0">
                <a:latin typeface="Times New Roman" pitchFamily="18" charset="0"/>
                <a:cs typeface="Times New Roman" pitchFamily="18" charset="0"/>
              </a:rPr>
              <a:t>The confidence interval for the mean value of Y for a given value of X is given by:</a:t>
            </a:r>
          </a:p>
          <a:p>
            <a:endParaRPr lang="en-US" sz="3200" dirty="0" smtClean="0">
              <a:latin typeface="Times New Roman" pitchFamily="18" charset="0"/>
              <a:cs typeface="Times New Roman" pitchFamily="18" charset="0"/>
            </a:endParaRPr>
          </a:p>
          <a:p>
            <a:endParaRPr lang="en-US" sz="3200" dirty="0" smtClean="0">
              <a:latin typeface="Times New Roman" pitchFamily="18" charset="0"/>
              <a:cs typeface="Times New Roman" pitchFamily="18" charset="0"/>
            </a:endParaRPr>
          </a:p>
          <a:p>
            <a:endParaRPr lang="en-US" sz="3200" dirty="0" smtClean="0">
              <a:latin typeface="Times New Roman" pitchFamily="18" charset="0"/>
              <a:cs typeface="Times New Roman" pitchFamily="18" charset="0"/>
            </a:endParaRPr>
          </a:p>
          <a:p>
            <a:endParaRPr lang="en-US" sz="3200" dirty="0" smtClean="0">
              <a:latin typeface="Times New Roman" pitchFamily="18" charset="0"/>
              <a:cs typeface="Times New Roman" pitchFamily="18" charset="0"/>
            </a:endParaRPr>
          </a:p>
          <a:p>
            <a:r>
              <a:rPr lang="en-US" sz="3200" dirty="0" smtClean="0">
                <a:latin typeface="Times New Roman" pitchFamily="18" charset="0"/>
                <a:cs typeface="Times New Roman" pitchFamily="18" charset="0"/>
              </a:rPr>
              <a:t>t is the value obtained from Appendix F with n-2 degrees of freedom.</a:t>
            </a:r>
            <a:endParaRPr lang="en-US" sz="3200" dirty="0">
              <a:latin typeface="Times New Roman" pitchFamily="18" charset="0"/>
              <a:cs typeface="Times New Roman" pitchFamily="18" charset="0"/>
            </a:endParaRPr>
          </a:p>
        </p:txBody>
      </p:sp>
      <p:graphicFrame>
        <p:nvGraphicFramePr>
          <p:cNvPr id="7" name="Object 6"/>
          <p:cNvGraphicFramePr>
            <a:graphicFrameLocks noChangeAspect="1"/>
          </p:cNvGraphicFramePr>
          <p:nvPr/>
        </p:nvGraphicFramePr>
        <p:xfrm>
          <a:off x="1939925" y="2286000"/>
          <a:ext cx="4757738" cy="1752600"/>
        </p:xfrm>
        <a:graphic>
          <a:graphicData uri="http://schemas.openxmlformats.org/presentationml/2006/ole">
            <p:oleObj spid="_x0000_s95234" name="Equation" r:id="rId4" imgW="2171520" imgH="79992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a:bodyPr>
          <a:lstStyle/>
          <a:p>
            <a:r>
              <a:rPr lang="en-US" sz="4000" b="1" dirty="0" smtClean="0">
                <a:solidFill>
                  <a:srgbClr val="4DB14B"/>
                </a:solidFill>
                <a:latin typeface="Times New Roman" pitchFamily="18" charset="0"/>
                <a:cs typeface="Times New Roman" pitchFamily="18" charset="0"/>
              </a:rPr>
              <a:t>Example 5</a:t>
            </a: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37</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10" name="TextBox 9"/>
          <p:cNvSpPr txBox="1"/>
          <p:nvPr/>
        </p:nvSpPr>
        <p:spPr>
          <a:xfrm>
            <a:off x="354227" y="1295400"/>
            <a:ext cx="8789773" cy="5509200"/>
          </a:xfrm>
          <a:prstGeom prst="rect">
            <a:avLst/>
          </a:prstGeom>
          <a:noFill/>
        </p:spPr>
        <p:txBody>
          <a:bodyPr wrap="square" rtlCol="0">
            <a:spAutoFit/>
          </a:bodyPr>
          <a:lstStyle/>
          <a:p>
            <a:r>
              <a:rPr lang="en-US" sz="3200" dirty="0" smtClean="0">
                <a:latin typeface="Times New Roman" pitchFamily="18" charset="0"/>
                <a:cs typeface="Times New Roman" pitchFamily="18" charset="0"/>
              </a:rPr>
              <a:t>Referred to the data in Example 1, construct the confidence interval for the mean annual repair cost and the prediction interval for annual repair cost  for the car aged 10.</a:t>
            </a:r>
          </a:p>
          <a:p>
            <a:endParaRPr lang="en-US" sz="3200" dirty="0" smtClean="0">
              <a:latin typeface="Times New Roman" pitchFamily="18" charset="0"/>
              <a:cs typeface="Times New Roman" pitchFamily="18" charset="0"/>
            </a:endParaRPr>
          </a:p>
          <a:p>
            <a:r>
              <a:rPr lang="en-US" sz="3200" dirty="0" smtClean="0">
                <a:latin typeface="Times New Roman" pitchFamily="18" charset="0"/>
                <a:cs typeface="Times New Roman" pitchFamily="18" charset="0"/>
              </a:rPr>
              <a:t>Given the car age of 10, we compute the predicted repair cost Y’=178.264. </a:t>
            </a:r>
          </a:p>
          <a:p>
            <a:pPr>
              <a:buFont typeface="Courier New" pitchFamily="49" charset="0"/>
              <a:buChar char="o"/>
            </a:pPr>
            <a:endParaRPr lang="en-US" sz="3200" dirty="0" smtClean="0">
              <a:latin typeface="Times New Roman" pitchFamily="18" charset="0"/>
              <a:cs typeface="Times New Roman" pitchFamily="18" charset="0"/>
            </a:endParaRPr>
          </a:p>
          <a:p>
            <a:pPr>
              <a:buFont typeface="Courier New" pitchFamily="49" charset="0"/>
              <a:buChar char="o"/>
            </a:pPr>
            <a:endParaRPr lang="en-US" sz="3200" dirty="0" smtClean="0">
              <a:latin typeface="Times New Roman" pitchFamily="18" charset="0"/>
              <a:cs typeface="Times New Roman" pitchFamily="18" charset="0"/>
            </a:endParaRPr>
          </a:p>
          <a:p>
            <a:endParaRPr lang="en-US" sz="3200" dirty="0" smtClean="0">
              <a:latin typeface="Times New Roman" pitchFamily="18" charset="0"/>
              <a:cs typeface="Times New Roman" pitchFamily="18" charset="0"/>
            </a:endParaRPr>
          </a:p>
          <a:p>
            <a:endParaRPr lang="en-US" sz="3200" dirty="0" smtClean="0">
              <a:latin typeface="Times New Roman" pitchFamily="18" charset="0"/>
              <a:cs typeface="Times New Roman" pitchFamily="18" charset="0"/>
            </a:endParaRPr>
          </a:p>
        </p:txBody>
      </p:sp>
      <p:graphicFrame>
        <p:nvGraphicFramePr>
          <p:cNvPr id="96259" name="Object 3"/>
          <p:cNvGraphicFramePr>
            <a:graphicFrameLocks noChangeAspect="1"/>
          </p:cNvGraphicFramePr>
          <p:nvPr/>
        </p:nvGraphicFramePr>
        <p:xfrm>
          <a:off x="1614488" y="4800600"/>
          <a:ext cx="4340225" cy="1752600"/>
        </p:xfrm>
        <a:graphic>
          <a:graphicData uri="http://schemas.openxmlformats.org/presentationml/2006/ole">
            <p:oleObj spid="_x0000_s96259" name="Equation" r:id="rId4" imgW="1981080" imgH="79992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a:bodyPr>
          <a:lstStyle/>
          <a:p>
            <a:r>
              <a:rPr lang="en-US" sz="4000" b="1" dirty="0" smtClean="0">
                <a:solidFill>
                  <a:srgbClr val="4DB14B"/>
                </a:solidFill>
                <a:latin typeface="Times New Roman" pitchFamily="18" charset="0"/>
                <a:cs typeface="Times New Roman" pitchFamily="18" charset="0"/>
              </a:rPr>
              <a:t>Example 5</a:t>
            </a: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38</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10" name="TextBox 9"/>
          <p:cNvSpPr txBox="1"/>
          <p:nvPr/>
        </p:nvSpPr>
        <p:spPr>
          <a:xfrm>
            <a:off x="354227" y="1295400"/>
            <a:ext cx="8789773" cy="2062103"/>
          </a:xfrm>
          <a:prstGeom prst="rect">
            <a:avLst/>
          </a:prstGeom>
          <a:noFill/>
        </p:spPr>
        <p:txBody>
          <a:bodyPr wrap="square" rtlCol="0">
            <a:spAutoFit/>
          </a:bodyPr>
          <a:lstStyle/>
          <a:p>
            <a:pPr>
              <a:buFont typeface="Courier New" pitchFamily="49" charset="0"/>
              <a:buChar char="o"/>
            </a:pPr>
            <a:endParaRPr lang="en-US" sz="3200" dirty="0" smtClean="0">
              <a:latin typeface="Times New Roman" pitchFamily="18" charset="0"/>
              <a:cs typeface="Times New Roman" pitchFamily="18" charset="0"/>
            </a:endParaRPr>
          </a:p>
          <a:p>
            <a:pPr>
              <a:buFont typeface="Courier New" pitchFamily="49" charset="0"/>
              <a:buChar char="o"/>
            </a:pPr>
            <a:endParaRPr lang="en-US" sz="3200" dirty="0" smtClean="0">
              <a:latin typeface="Times New Roman" pitchFamily="18" charset="0"/>
              <a:cs typeface="Times New Roman" pitchFamily="18" charset="0"/>
            </a:endParaRPr>
          </a:p>
          <a:p>
            <a:endParaRPr lang="en-US" sz="3200" dirty="0" smtClean="0">
              <a:latin typeface="Times New Roman" pitchFamily="18" charset="0"/>
              <a:cs typeface="Times New Roman" pitchFamily="18" charset="0"/>
            </a:endParaRPr>
          </a:p>
          <a:p>
            <a:endParaRPr lang="en-US" sz="3200" dirty="0" smtClean="0">
              <a:latin typeface="Times New Roman" pitchFamily="18" charset="0"/>
              <a:cs typeface="Times New Roman" pitchFamily="18" charset="0"/>
            </a:endParaRPr>
          </a:p>
        </p:txBody>
      </p:sp>
      <p:graphicFrame>
        <p:nvGraphicFramePr>
          <p:cNvPr id="96259" name="Object 3"/>
          <p:cNvGraphicFramePr>
            <a:graphicFrameLocks noChangeAspect="1"/>
          </p:cNvGraphicFramePr>
          <p:nvPr/>
        </p:nvGraphicFramePr>
        <p:xfrm>
          <a:off x="609601" y="1143000"/>
          <a:ext cx="6985000" cy="4227513"/>
        </p:xfrm>
        <a:graphic>
          <a:graphicData uri="http://schemas.openxmlformats.org/presentationml/2006/ole">
            <p:oleObj spid="_x0000_s97282" name="Equation" r:id="rId4" imgW="2781000" imgH="193032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a:bodyPr>
          <a:lstStyle/>
          <a:p>
            <a:r>
              <a:rPr lang="en-US" sz="4000" b="1" dirty="0" smtClean="0">
                <a:solidFill>
                  <a:srgbClr val="4DB14B"/>
                </a:solidFill>
                <a:latin typeface="Times New Roman" pitchFamily="18" charset="0"/>
                <a:cs typeface="Times New Roman" pitchFamily="18" charset="0"/>
              </a:rPr>
              <a:t>Example 5</a:t>
            </a: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39</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10" name="TextBox 9"/>
          <p:cNvSpPr txBox="1"/>
          <p:nvPr/>
        </p:nvSpPr>
        <p:spPr>
          <a:xfrm>
            <a:off x="354227" y="1295400"/>
            <a:ext cx="8789773" cy="2062103"/>
          </a:xfrm>
          <a:prstGeom prst="rect">
            <a:avLst/>
          </a:prstGeom>
          <a:noFill/>
        </p:spPr>
        <p:txBody>
          <a:bodyPr wrap="square" rtlCol="0">
            <a:spAutoFit/>
          </a:bodyPr>
          <a:lstStyle/>
          <a:p>
            <a:pPr>
              <a:buFont typeface="Courier New" pitchFamily="49" charset="0"/>
              <a:buChar char="o"/>
            </a:pPr>
            <a:endParaRPr lang="en-US" sz="3200" dirty="0" smtClean="0">
              <a:latin typeface="Times New Roman" pitchFamily="18" charset="0"/>
              <a:cs typeface="Times New Roman" pitchFamily="18" charset="0"/>
            </a:endParaRPr>
          </a:p>
          <a:p>
            <a:pPr>
              <a:buFont typeface="Courier New" pitchFamily="49" charset="0"/>
              <a:buChar char="o"/>
            </a:pPr>
            <a:endParaRPr lang="en-US" sz="3200" dirty="0" smtClean="0">
              <a:latin typeface="Times New Roman" pitchFamily="18" charset="0"/>
              <a:cs typeface="Times New Roman" pitchFamily="18" charset="0"/>
            </a:endParaRPr>
          </a:p>
          <a:p>
            <a:endParaRPr lang="en-US" sz="3200" dirty="0" smtClean="0">
              <a:latin typeface="Times New Roman" pitchFamily="18" charset="0"/>
              <a:cs typeface="Times New Roman" pitchFamily="18" charset="0"/>
            </a:endParaRPr>
          </a:p>
          <a:p>
            <a:endParaRPr lang="en-US" sz="3200" dirty="0" smtClean="0">
              <a:latin typeface="Times New Roman" pitchFamily="18" charset="0"/>
              <a:cs typeface="Times New Roman" pitchFamily="18" charset="0"/>
            </a:endParaRPr>
          </a:p>
        </p:txBody>
      </p:sp>
      <p:graphicFrame>
        <p:nvGraphicFramePr>
          <p:cNvPr id="96259" name="Object 3"/>
          <p:cNvGraphicFramePr>
            <a:graphicFrameLocks noChangeAspect="1"/>
          </p:cNvGraphicFramePr>
          <p:nvPr/>
        </p:nvGraphicFramePr>
        <p:xfrm>
          <a:off x="990600" y="1981200"/>
          <a:ext cx="6232525" cy="4227513"/>
        </p:xfrm>
        <a:graphic>
          <a:graphicData uri="http://schemas.openxmlformats.org/presentationml/2006/ole">
            <p:oleObj spid="_x0000_s98306" name="Equation" r:id="rId4" imgW="2844720" imgH="1930320" progId="Equation.DSMT4">
              <p:embed/>
            </p:oleObj>
          </a:graphicData>
        </a:graphic>
      </p:graphicFrame>
      <p:sp>
        <p:nvSpPr>
          <p:cNvPr id="7" name="TextBox 6"/>
          <p:cNvSpPr txBox="1"/>
          <p:nvPr/>
        </p:nvSpPr>
        <p:spPr>
          <a:xfrm>
            <a:off x="533400" y="990600"/>
            <a:ext cx="8610600" cy="1077218"/>
          </a:xfrm>
          <a:prstGeom prst="rect">
            <a:avLst/>
          </a:prstGeom>
          <a:noFill/>
        </p:spPr>
        <p:txBody>
          <a:bodyPr wrap="square" rtlCol="0">
            <a:spAutoFit/>
          </a:bodyPr>
          <a:lstStyle/>
          <a:p>
            <a:r>
              <a:rPr lang="en-US" sz="3200" dirty="0" smtClean="0">
                <a:latin typeface="Times New Roman" pitchFamily="18" charset="0"/>
                <a:cs typeface="Times New Roman" pitchFamily="18" charset="0"/>
              </a:rPr>
              <a:t>The 95% percent prediction interval for repair costs for a 10-year-old car.</a:t>
            </a:r>
            <a:endParaRPr lang="en-US" sz="32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a:bodyPr>
          <a:lstStyle/>
          <a:p>
            <a:r>
              <a:rPr lang="en-US" dirty="0" smtClean="0">
                <a:solidFill>
                  <a:srgbClr val="21D303"/>
                </a:solidFill>
                <a:latin typeface="Times New Roman" pitchFamily="18" charset="0"/>
                <a:cs typeface="Times New Roman" pitchFamily="18" charset="0"/>
              </a:rPr>
              <a:t>Correlation Analysis</a:t>
            </a:r>
            <a:endParaRPr lang="en-US" sz="4400" b="1"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4</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304800" y="1295400"/>
            <a:ext cx="8839200" cy="4524315"/>
          </a:xfrm>
          <a:prstGeom prst="rect">
            <a:avLst/>
          </a:prstGeom>
          <a:noFill/>
        </p:spPr>
        <p:txBody>
          <a:bodyPr wrap="square" rtlCol="0">
            <a:spAutoFit/>
          </a:bodyPr>
          <a:lstStyle/>
          <a:p>
            <a:pPr>
              <a:buClr>
                <a:srgbClr val="FF0000"/>
              </a:buClr>
              <a:buFont typeface="Courier New" pitchFamily="49" charset="0"/>
              <a:buChar char="o"/>
            </a:pPr>
            <a:r>
              <a:rPr lang="en-US" sz="3200" dirty="0" smtClean="0">
                <a:solidFill>
                  <a:srgbClr val="0000FF"/>
                </a:solidFill>
                <a:latin typeface="Times New Roman" pitchFamily="18" charset="0"/>
                <a:cs typeface="Times New Roman" pitchFamily="18" charset="0"/>
              </a:rPr>
              <a:t>Correlation Analysis: </a:t>
            </a:r>
            <a:r>
              <a:rPr lang="en-US" sz="3200" dirty="0" smtClean="0">
                <a:latin typeface="Times New Roman" pitchFamily="18" charset="0"/>
                <a:cs typeface="Times New Roman" pitchFamily="18" charset="0"/>
              </a:rPr>
              <a:t>A group of statistical techniques used to measure the strength of the relationship (correlation) between two variables.</a:t>
            </a:r>
          </a:p>
          <a:p>
            <a:pPr>
              <a:buClr>
                <a:srgbClr val="FF0000"/>
              </a:buClr>
              <a:buFont typeface="Courier New" pitchFamily="49" charset="0"/>
              <a:buChar char="o"/>
            </a:pPr>
            <a:r>
              <a:rPr lang="en-US" sz="3200" dirty="0" smtClean="0">
                <a:solidFill>
                  <a:srgbClr val="0000FF"/>
                </a:solidFill>
                <a:latin typeface="Times New Roman" pitchFamily="18" charset="0"/>
                <a:cs typeface="Times New Roman" pitchFamily="18" charset="0"/>
              </a:rPr>
              <a:t>Scatter Diagram: </a:t>
            </a:r>
            <a:r>
              <a:rPr lang="en-US" sz="3200" dirty="0" smtClean="0">
                <a:latin typeface="Times New Roman" pitchFamily="18" charset="0"/>
                <a:cs typeface="Times New Roman" pitchFamily="18" charset="0"/>
              </a:rPr>
              <a:t>A chart that portrays the relationship between the two variables of interest.</a:t>
            </a:r>
          </a:p>
          <a:p>
            <a:pPr>
              <a:buClr>
                <a:srgbClr val="FF0000"/>
              </a:buClr>
              <a:buFont typeface="Courier New" pitchFamily="49" charset="0"/>
              <a:buChar char="o"/>
            </a:pPr>
            <a:r>
              <a:rPr lang="en-US" sz="3200" dirty="0" smtClean="0">
                <a:solidFill>
                  <a:srgbClr val="0000FF"/>
                </a:solidFill>
                <a:latin typeface="Times New Roman" pitchFamily="18" charset="0"/>
                <a:cs typeface="Times New Roman" pitchFamily="18" charset="0"/>
              </a:rPr>
              <a:t>Dependent Variable: </a:t>
            </a:r>
            <a:r>
              <a:rPr lang="en-US" sz="3200" dirty="0" smtClean="0">
                <a:latin typeface="Times New Roman" pitchFamily="18" charset="0"/>
                <a:cs typeface="Times New Roman" pitchFamily="18" charset="0"/>
              </a:rPr>
              <a:t>The variable that is being predicted or estimated.</a:t>
            </a:r>
          </a:p>
          <a:p>
            <a:pPr>
              <a:buClr>
                <a:srgbClr val="FF0000"/>
              </a:buClr>
              <a:buFont typeface="Courier New" pitchFamily="49" charset="0"/>
              <a:buChar char="o"/>
            </a:pPr>
            <a:r>
              <a:rPr lang="en-US" sz="3200" dirty="0" smtClean="0">
                <a:solidFill>
                  <a:srgbClr val="0000FF"/>
                </a:solidFill>
                <a:latin typeface="Times New Roman" pitchFamily="18" charset="0"/>
                <a:cs typeface="Times New Roman" pitchFamily="18" charset="0"/>
              </a:rPr>
              <a:t>Independent Variable: </a:t>
            </a:r>
            <a:r>
              <a:rPr lang="en-US" sz="3200" dirty="0" smtClean="0">
                <a:latin typeface="Times New Roman" pitchFamily="18" charset="0"/>
                <a:cs typeface="Times New Roman" pitchFamily="18" charset="0"/>
              </a:rPr>
              <a:t>The variable that provides the basis for estimation.  It is the predictor variable.</a:t>
            </a:r>
            <a:endParaRPr lang="en-US" sz="32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fontScale="90000"/>
          </a:bodyPr>
          <a:lstStyle/>
          <a:p>
            <a:r>
              <a:rPr lang="en-US" sz="4000" b="1" dirty="0" smtClean="0">
                <a:solidFill>
                  <a:srgbClr val="4DB14B"/>
                </a:solidFill>
                <a:latin typeface="Times New Roman" pitchFamily="18" charset="0"/>
                <a:cs typeface="Times New Roman" pitchFamily="18" charset="0"/>
              </a:rPr>
              <a:t>More on the Coefficient of Determination</a:t>
            </a:r>
            <a:endParaRPr lang="en-US" sz="4000" b="1" dirty="0">
              <a:solidFill>
                <a:srgbClr val="4DB14B"/>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40</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10" name="TextBox 9"/>
          <p:cNvSpPr txBox="1"/>
          <p:nvPr/>
        </p:nvSpPr>
        <p:spPr>
          <a:xfrm>
            <a:off x="354227" y="914400"/>
            <a:ext cx="8789773" cy="2062103"/>
          </a:xfrm>
          <a:prstGeom prst="rect">
            <a:avLst/>
          </a:prstGeom>
          <a:noFill/>
        </p:spPr>
        <p:txBody>
          <a:bodyPr wrap="square" rtlCol="0">
            <a:spAutoFit/>
          </a:bodyPr>
          <a:lstStyle/>
          <a:p>
            <a:r>
              <a:rPr lang="en-US" sz="3200" dirty="0" smtClean="0">
                <a:latin typeface="Times New Roman" pitchFamily="18" charset="0"/>
                <a:cs typeface="Times New Roman" pitchFamily="18" charset="0"/>
              </a:rPr>
              <a:t>Suppose there is interest in relationship between years on job, X, and weekly production, Y, and sample data reveal</a:t>
            </a:r>
          </a:p>
          <a:p>
            <a:pPr marL="284163" indent="-284163">
              <a:buFont typeface="Courier New" pitchFamily="49" charset="0"/>
              <a:buChar char="o"/>
            </a:pPr>
            <a:endParaRPr lang="en-US" sz="3200" dirty="0" smtClean="0">
              <a:latin typeface="Times New Roman" pitchFamily="18" charset="0"/>
              <a:cs typeface="Times New Roman" pitchFamily="18" charset="0"/>
            </a:endParaRPr>
          </a:p>
        </p:txBody>
      </p:sp>
      <p:graphicFrame>
        <p:nvGraphicFramePr>
          <p:cNvPr id="8" name="Table 7"/>
          <p:cNvGraphicFramePr>
            <a:graphicFrameLocks noGrp="1"/>
          </p:cNvGraphicFramePr>
          <p:nvPr/>
        </p:nvGraphicFramePr>
        <p:xfrm>
          <a:off x="1219200" y="2514600"/>
          <a:ext cx="6400800" cy="3627120"/>
        </p:xfrm>
        <a:graphic>
          <a:graphicData uri="http://schemas.openxmlformats.org/drawingml/2006/table">
            <a:tbl>
              <a:tblPr firstRow="1" bandRow="1">
                <a:tableStyleId>{5940675A-B579-460E-94D1-54222C63F5DA}</a:tableStyleId>
              </a:tblPr>
              <a:tblGrid>
                <a:gridCol w="2133600"/>
                <a:gridCol w="1295400"/>
                <a:gridCol w="838200"/>
                <a:gridCol w="2133600"/>
              </a:tblGrid>
              <a:tr h="370840">
                <a:tc>
                  <a:txBody>
                    <a:bodyPr/>
                    <a:lstStyle/>
                    <a:p>
                      <a:r>
                        <a:rPr lang="en-US" sz="2800" dirty="0" smtClean="0">
                          <a:solidFill>
                            <a:schemeClr val="tx1"/>
                          </a:solidFill>
                          <a:latin typeface="Times New Roman" pitchFamily="18" charset="0"/>
                          <a:cs typeface="Times New Roman" pitchFamily="18" charset="0"/>
                        </a:rPr>
                        <a:t> </a:t>
                      </a:r>
                      <a:endParaRPr lang="en-US" sz="28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dirty="0" smtClean="0">
                          <a:solidFill>
                            <a:schemeClr val="tx1"/>
                          </a:solidFill>
                          <a:latin typeface="Times New Roman" pitchFamily="18" charset="0"/>
                          <a:cs typeface="Times New Roman" pitchFamily="18" charset="0"/>
                        </a:rPr>
                        <a:t>Years</a:t>
                      </a:r>
                      <a:r>
                        <a:rPr lang="en-US" sz="2800" baseline="0" dirty="0" smtClean="0">
                          <a:solidFill>
                            <a:schemeClr val="tx1"/>
                          </a:solidFill>
                          <a:latin typeface="Times New Roman" pitchFamily="18" charset="0"/>
                          <a:cs typeface="Times New Roman" pitchFamily="18" charset="0"/>
                        </a:rPr>
                        <a:t> on Job</a:t>
                      </a:r>
                      <a:endParaRPr lang="en-US" sz="28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dirty="0" smtClean="0">
                          <a:solidFill>
                            <a:schemeClr val="tx1"/>
                          </a:solidFill>
                          <a:latin typeface="Times New Roman" pitchFamily="18" charset="0"/>
                          <a:cs typeface="Times New Roman" pitchFamily="18" charset="0"/>
                        </a:rPr>
                        <a:t>Weekly </a:t>
                      </a:r>
                      <a:r>
                        <a:rPr lang="en-US" sz="2800" baseline="0" dirty="0" smtClean="0">
                          <a:solidFill>
                            <a:schemeClr val="tx1"/>
                          </a:solidFill>
                          <a:latin typeface="Times New Roman" pitchFamily="18" charset="0"/>
                          <a:cs typeface="Times New Roman" pitchFamily="18" charset="0"/>
                        </a:rPr>
                        <a:t>Prod.</a:t>
                      </a:r>
                      <a:endParaRPr lang="en-US" sz="28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2800" dirty="0" smtClean="0">
                          <a:solidFill>
                            <a:schemeClr val="tx1"/>
                          </a:solidFill>
                          <a:latin typeface="Times New Roman" pitchFamily="18" charset="0"/>
                          <a:cs typeface="Times New Roman" pitchFamily="18" charset="0"/>
                        </a:rPr>
                        <a:t>Employee</a:t>
                      </a:r>
                      <a:endParaRPr lang="en-US" sz="28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r>
                        <a:rPr lang="en-US" sz="2800" dirty="0" smtClean="0">
                          <a:solidFill>
                            <a:schemeClr val="tx1"/>
                          </a:solidFill>
                          <a:latin typeface="Times New Roman" pitchFamily="18" charset="0"/>
                          <a:cs typeface="Times New Roman" pitchFamily="18" charset="0"/>
                        </a:rPr>
                        <a:t>X</a:t>
                      </a:r>
                      <a:endParaRPr lang="en-US" sz="28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28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700" dirty="0" smtClean="0">
                          <a:solidFill>
                            <a:schemeClr val="tx1"/>
                          </a:solidFill>
                          <a:latin typeface="Times New Roman" pitchFamily="18" charset="0"/>
                          <a:cs typeface="Times New Roman" pitchFamily="18" charset="0"/>
                        </a:rPr>
                        <a:t>Y</a:t>
                      </a:r>
                      <a:endParaRPr lang="en-US" sz="27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2800" dirty="0" smtClean="0">
                          <a:solidFill>
                            <a:schemeClr val="tx1"/>
                          </a:solidFill>
                          <a:latin typeface="Times New Roman" pitchFamily="18" charset="0"/>
                          <a:cs typeface="Times New Roman" pitchFamily="18" charset="0"/>
                        </a:rPr>
                        <a:t>Gordon</a:t>
                      </a:r>
                      <a:endParaRPr lang="en-US" sz="28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2800" dirty="0" smtClean="0">
                          <a:solidFill>
                            <a:schemeClr val="tx1"/>
                          </a:solidFill>
                          <a:latin typeface="Times New Roman" pitchFamily="18" charset="0"/>
                          <a:cs typeface="Times New Roman" pitchFamily="18" charset="0"/>
                        </a:rPr>
                        <a:t>14</a:t>
                      </a:r>
                      <a:endParaRPr lang="en-US" sz="28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800" dirty="0">
                        <a:solidFill>
                          <a:schemeClr val="tx1"/>
                        </a:solidFill>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800" dirty="0" smtClean="0">
                          <a:solidFill>
                            <a:schemeClr val="tx1"/>
                          </a:solidFill>
                          <a:latin typeface="Times New Roman" pitchFamily="18" charset="0"/>
                          <a:cs typeface="Times New Roman" pitchFamily="18" charset="0"/>
                        </a:rPr>
                        <a:t>6</a:t>
                      </a:r>
                      <a:endParaRPr lang="en-US" sz="28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2800" dirty="0" smtClean="0">
                          <a:solidFill>
                            <a:schemeClr val="tx1"/>
                          </a:solidFill>
                          <a:latin typeface="Times New Roman" pitchFamily="18" charset="0"/>
                          <a:cs typeface="Times New Roman" pitchFamily="18" charset="0"/>
                        </a:rPr>
                        <a:t>James</a:t>
                      </a:r>
                      <a:endParaRPr lang="en-US" sz="28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2800" dirty="0" smtClean="0">
                          <a:solidFill>
                            <a:schemeClr val="tx1"/>
                          </a:solidFill>
                          <a:latin typeface="Times New Roman" pitchFamily="18" charset="0"/>
                          <a:cs typeface="Times New Roman" pitchFamily="18" charset="0"/>
                        </a:rPr>
                        <a:t>7</a:t>
                      </a:r>
                      <a:endParaRPr lang="en-US" sz="28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800" dirty="0">
                        <a:solidFill>
                          <a:schemeClr val="tx1"/>
                        </a:solidFill>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800" dirty="0" smtClean="0">
                          <a:solidFill>
                            <a:schemeClr val="tx1"/>
                          </a:solidFill>
                          <a:latin typeface="Times New Roman" pitchFamily="18" charset="0"/>
                          <a:cs typeface="Times New Roman" pitchFamily="18" charset="0"/>
                        </a:rPr>
                        <a:t>5</a:t>
                      </a:r>
                      <a:endParaRPr lang="en-US" sz="28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2800" dirty="0" smtClean="0">
                          <a:solidFill>
                            <a:schemeClr val="tx1"/>
                          </a:solidFill>
                          <a:latin typeface="Times New Roman" pitchFamily="18" charset="0"/>
                          <a:cs typeface="Times New Roman" pitchFamily="18" charset="0"/>
                        </a:rPr>
                        <a:t>Ford</a:t>
                      </a:r>
                      <a:endParaRPr lang="en-US" sz="28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2800" dirty="0" smtClean="0">
                          <a:solidFill>
                            <a:schemeClr val="tx1"/>
                          </a:solidFill>
                          <a:latin typeface="Times New Roman" pitchFamily="18" charset="0"/>
                          <a:cs typeface="Times New Roman" pitchFamily="18" charset="0"/>
                        </a:rPr>
                        <a:t>3</a:t>
                      </a:r>
                      <a:endParaRPr lang="en-US" sz="28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800" dirty="0">
                        <a:solidFill>
                          <a:schemeClr val="tx1"/>
                        </a:solidFill>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800" dirty="0" smtClean="0">
                          <a:solidFill>
                            <a:schemeClr val="tx1"/>
                          </a:solidFill>
                          <a:latin typeface="Times New Roman" pitchFamily="18" charset="0"/>
                          <a:cs typeface="Times New Roman" pitchFamily="18" charset="0"/>
                        </a:rPr>
                        <a:t>3</a:t>
                      </a:r>
                      <a:endParaRPr lang="en-US" sz="28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2800" dirty="0" smtClean="0">
                          <a:solidFill>
                            <a:schemeClr val="tx1"/>
                          </a:solidFill>
                          <a:latin typeface="Times New Roman" pitchFamily="18" charset="0"/>
                          <a:cs typeface="Times New Roman" pitchFamily="18" charset="0"/>
                        </a:rPr>
                        <a:t>Salter</a:t>
                      </a:r>
                      <a:endParaRPr lang="en-US" sz="28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2800" dirty="0" smtClean="0">
                          <a:solidFill>
                            <a:schemeClr val="tx1"/>
                          </a:solidFill>
                          <a:latin typeface="Times New Roman" pitchFamily="18" charset="0"/>
                          <a:cs typeface="Times New Roman" pitchFamily="18" charset="0"/>
                        </a:rPr>
                        <a:t>15</a:t>
                      </a:r>
                      <a:endParaRPr lang="en-US" sz="28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800" dirty="0">
                        <a:solidFill>
                          <a:schemeClr val="tx1"/>
                        </a:solidFill>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800" dirty="0" smtClean="0">
                          <a:solidFill>
                            <a:schemeClr val="tx1"/>
                          </a:solidFill>
                          <a:latin typeface="Times New Roman" pitchFamily="18" charset="0"/>
                          <a:cs typeface="Times New Roman" pitchFamily="18" charset="0"/>
                        </a:rPr>
                        <a:t>9</a:t>
                      </a:r>
                      <a:endParaRPr lang="en-US" sz="28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2800" dirty="0" err="1" smtClean="0">
                          <a:solidFill>
                            <a:schemeClr val="tx1"/>
                          </a:solidFill>
                          <a:latin typeface="Times New Roman" pitchFamily="18" charset="0"/>
                          <a:cs typeface="Times New Roman" pitchFamily="18" charset="0"/>
                        </a:rPr>
                        <a:t>Artes</a:t>
                      </a:r>
                      <a:endParaRPr lang="en-US" sz="28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2800" dirty="0" smtClean="0">
                          <a:solidFill>
                            <a:schemeClr val="tx1"/>
                          </a:solidFill>
                          <a:latin typeface="Times New Roman" pitchFamily="18" charset="0"/>
                          <a:cs typeface="Times New Roman" pitchFamily="18" charset="0"/>
                        </a:rPr>
                        <a:t>11</a:t>
                      </a:r>
                      <a:endParaRPr lang="en-US" sz="28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800" dirty="0">
                        <a:solidFill>
                          <a:schemeClr val="tx1"/>
                        </a:solidFill>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800" dirty="0" smtClean="0">
                          <a:solidFill>
                            <a:schemeClr val="tx1"/>
                          </a:solidFill>
                          <a:latin typeface="Times New Roman" pitchFamily="18" charset="0"/>
                          <a:cs typeface="Times New Roman" pitchFamily="18" charset="0"/>
                        </a:rPr>
                        <a:t>7</a:t>
                      </a:r>
                      <a:endParaRPr lang="en-US" sz="28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fontScale="90000"/>
          </a:bodyPr>
          <a:lstStyle/>
          <a:p>
            <a:r>
              <a:rPr lang="en-US" sz="4000" b="1" dirty="0" smtClean="0">
                <a:solidFill>
                  <a:srgbClr val="4DB14B"/>
                </a:solidFill>
                <a:latin typeface="Times New Roman" pitchFamily="18" charset="0"/>
                <a:cs typeface="Times New Roman" pitchFamily="18" charset="0"/>
              </a:rPr>
              <a:t>More on the Coefficient of Determination</a:t>
            </a:r>
            <a:endParaRPr lang="en-US" sz="4000" b="1" dirty="0">
              <a:solidFill>
                <a:srgbClr val="4DB14B"/>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41</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grpSp>
        <p:nvGrpSpPr>
          <p:cNvPr id="22" name="Group 21"/>
          <p:cNvGrpSpPr/>
          <p:nvPr/>
        </p:nvGrpSpPr>
        <p:grpSpPr>
          <a:xfrm>
            <a:off x="1143000" y="1681163"/>
            <a:ext cx="6515100" cy="3945969"/>
            <a:chOff x="1143000" y="1681163"/>
            <a:chExt cx="6515100" cy="3945969"/>
          </a:xfrm>
        </p:grpSpPr>
        <p:pic>
          <p:nvPicPr>
            <p:cNvPr id="104450" name="Picture 2"/>
            <p:cNvPicPr>
              <a:picLocks noChangeAspect="1" noChangeArrowheads="1"/>
            </p:cNvPicPr>
            <p:nvPr/>
          </p:nvPicPr>
          <p:blipFill>
            <a:blip r:embed="rId4"/>
            <a:srcRect/>
            <a:stretch>
              <a:fillRect/>
            </a:stretch>
          </p:blipFill>
          <p:spPr bwMode="auto">
            <a:xfrm>
              <a:off x="1143000" y="1681163"/>
              <a:ext cx="4914900" cy="3729037"/>
            </a:xfrm>
            <a:prstGeom prst="rect">
              <a:avLst/>
            </a:prstGeom>
            <a:noFill/>
            <a:ln w="9525">
              <a:noFill/>
              <a:miter lim="800000"/>
              <a:headEnd/>
              <a:tailEnd/>
            </a:ln>
            <a:effectLst/>
          </p:spPr>
        </p:pic>
        <p:cxnSp>
          <p:nvCxnSpPr>
            <p:cNvPr id="11" name="Straight Connector 10"/>
            <p:cNvCxnSpPr/>
            <p:nvPr/>
          </p:nvCxnSpPr>
          <p:spPr>
            <a:xfrm flipV="1">
              <a:off x="1866900" y="2150075"/>
              <a:ext cx="4331043" cy="224481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5400000" flipH="1" flipV="1">
              <a:off x="5092014" y="2870886"/>
              <a:ext cx="457200" cy="15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933700" y="5257800"/>
              <a:ext cx="1447800" cy="369332"/>
            </a:xfrm>
            <a:prstGeom prst="rect">
              <a:avLst/>
            </a:prstGeom>
            <a:solidFill>
              <a:schemeClr val="bg1"/>
            </a:solidFill>
          </p:spPr>
          <p:txBody>
            <a:bodyPr wrap="square" rtlCol="0">
              <a:spAutoFit/>
            </a:bodyPr>
            <a:lstStyle/>
            <a:p>
              <a:r>
                <a:rPr lang="en-US" dirty="0" smtClean="0"/>
                <a:t>Years  on Job</a:t>
              </a:r>
              <a:endParaRPr lang="en-US" dirty="0"/>
            </a:p>
          </p:txBody>
        </p:sp>
        <p:graphicFrame>
          <p:nvGraphicFramePr>
            <p:cNvPr id="15" name="Object 14"/>
            <p:cNvGraphicFramePr>
              <a:graphicFrameLocks noChangeAspect="1"/>
            </p:cNvGraphicFramePr>
            <p:nvPr/>
          </p:nvGraphicFramePr>
          <p:xfrm>
            <a:off x="5600700" y="2947086"/>
            <a:ext cx="685800" cy="309716"/>
          </p:xfrm>
          <a:graphic>
            <a:graphicData uri="http://schemas.openxmlformats.org/presentationml/2006/ole">
              <p:oleObj spid="_x0000_s104451" name="Equation" r:id="rId5" imgW="393480" imgH="177480" progId="Equation.DSMT4">
                <p:embed/>
              </p:oleObj>
            </a:graphicData>
          </a:graphic>
        </p:graphicFrame>
        <p:cxnSp>
          <p:nvCxnSpPr>
            <p:cNvPr id="19" name="Straight Arrow Connector 18"/>
            <p:cNvCxnSpPr/>
            <p:nvPr/>
          </p:nvCxnSpPr>
          <p:spPr>
            <a:xfrm rot="10800000">
              <a:off x="5372100" y="3124200"/>
              <a:ext cx="30480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rot="10800000">
              <a:off x="5347386" y="2642286"/>
              <a:ext cx="30480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104452" name="Object 4"/>
            <p:cNvGraphicFramePr>
              <a:graphicFrameLocks noChangeAspect="1"/>
            </p:cNvGraphicFramePr>
            <p:nvPr/>
          </p:nvGraphicFramePr>
          <p:xfrm>
            <a:off x="5556250" y="2475471"/>
            <a:ext cx="928688" cy="311150"/>
          </p:xfrm>
          <a:graphic>
            <a:graphicData uri="http://schemas.openxmlformats.org/presentationml/2006/ole">
              <p:oleObj spid="_x0000_s104452" name="Equation" r:id="rId6" imgW="533160" imgH="177480" progId="Equation.DSMT4">
                <p:embed/>
              </p:oleObj>
            </a:graphicData>
          </a:graphic>
        </p:graphicFrame>
        <p:sp>
          <p:nvSpPr>
            <p:cNvPr id="21" name="TextBox 20"/>
            <p:cNvSpPr txBox="1"/>
            <p:nvPr/>
          </p:nvSpPr>
          <p:spPr>
            <a:xfrm>
              <a:off x="6515100" y="2667000"/>
              <a:ext cx="1143000" cy="369332"/>
            </a:xfrm>
            <a:prstGeom prst="rect">
              <a:avLst/>
            </a:prstGeom>
            <a:noFill/>
          </p:spPr>
          <p:txBody>
            <a:bodyPr wrap="square" rtlCol="0">
              <a:spAutoFit/>
            </a:bodyPr>
            <a:lstStyle/>
            <a:p>
              <a:r>
                <a:rPr lang="en-US" dirty="0" smtClean="0"/>
                <a:t>Gordon</a:t>
              </a:r>
              <a:endParaRPr 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fontScale="90000"/>
          </a:bodyPr>
          <a:lstStyle/>
          <a:p>
            <a:r>
              <a:rPr lang="en-US" sz="4000" b="1" dirty="0" smtClean="0">
                <a:solidFill>
                  <a:srgbClr val="4DB14B"/>
                </a:solidFill>
                <a:latin typeface="Times New Roman" pitchFamily="18" charset="0"/>
                <a:cs typeface="Times New Roman" pitchFamily="18" charset="0"/>
              </a:rPr>
              <a:t>More on the Coefficient of Determination</a:t>
            </a:r>
            <a:endParaRPr lang="en-US" sz="4000" b="1" dirty="0">
              <a:solidFill>
                <a:srgbClr val="4DB14B"/>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42</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grpSp>
        <p:nvGrpSpPr>
          <p:cNvPr id="35" name="Group 34"/>
          <p:cNvGrpSpPr/>
          <p:nvPr/>
        </p:nvGrpSpPr>
        <p:grpSpPr>
          <a:xfrm>
            <a:off x="762000" y="2057400"/>
            <a:ext cx="6730021" cy="3581400"/>
            <a:chOff x="990600" y="1143000"/>
            <a:chExt cx="6730021" cy="3581400"/>
          </a:xfrm>
        </p:grpSpPr>
        <p:pic>
          <p:nvPicPr>
            <p:cNvPr id="105476" name="Picture 4"/>
            <p:cNvPicPr>
              <a:picLocks noChangeAspect="1" noChangeArrowheads="1"/>
            </p:cNvPicPr>
            <p:nvPr/>
          </p:nvPicPr>
          <p:blipFill>
            <a:blip r:embed="rId4"/>
            <a:srcRect/>
            <a:stretch>
              <a:fillRect/>
            </a:stretch>
          </p:blipFill>
          <p:spPr bwMode="auto">
            <a:xfrm>
              <a:off x="990600" y="1143000"/>
              <a:ext cx="5867400" cy="3581400"/>
            </a:xfrm>
            <a:prstGeom prst="rect">
              <a:avLst/>
            </a:prstGeom>
            <a:noFill/>
            <a:ln w="9525">
              <a:noFill/>
              <a:miter lim="800000"/>
              <a:headEnd/>
              <a:tailEnd/>
            </a:ln>
            <a:effectLst/>
          </p:spPr>
        </p:pic>
        <p:cxnSp>
          <p:nvCxnSpPr>
            <p:cNvPr id="17" name="Straight Connector 16"/>
            <p:cNvCxnSpPr/>
            <p:nvPr/>
          </p:nvCxnSpPr>
          <p:spPr>
            <a:xfrm>
              <a:off x="2209800" y="2526957"/>
              <a:ext cx="46482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5400000">
              <a:off x="5791200" y="2158314"/>
              <a:ext cx="762000" cy="15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2634049" y="2918255"/>
              <a:ext cx="762000" cy="15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24" name="Object 23"/>
            <p:cNvGraphicFramePr>
              <a:graphicFrameLocks noChangeAspect="1"/>
            </p:cNvGraphicFramePr>
            <p:nvPr/>
          </p:nvGraphicFramePr>
          <p:xfrm>
            <a:off x="6497637" y="1524000"/>
            <a:ext cx="665163" cy="309563"/>
          </p:xfrm>
          <a:graphic>
            <a:graphicData uri="http://schemas.openxmlformats.org/presentationml/2006/ole">
              <p:oleObj spid="_x0000_s105477" name="Equation" r:id="rId5" imgW="380880" imgH="177480" progId="Equation.DSMT4">
                <p:embed/>
              </p:oleObj>
            </a:graphicData>
          </a:graphic>
        </p:graphicFrame>
        <p:sp>
          <p:nvSpPr>
            <p:cNvPr id="25" name="Rectangle 24"/>
            <p:cNvSpPr/>
            <p:nvPr/>
          </p:nvSpPr>
          <p:spPr>
            <a:xfrm>
              <a:off x="3505200" y="4343400"/>
              <a:ext cx="1392048" cy="369332"/>
            </a:xfrm>
            <a:prstGeom prst="rect">
              <a:avLst/>
            </a:prstGeom>
            <a:solidFill>
              <a:schemeClr val="bg1"/>
            </a:solidFill>
          </p:spPr>
          <p:txBody>
            <a:bodyPr wrap="none">
              <a:spAutoFit/>
            </a:bodyPr>
            <a:lstStyle/>
            <a:p>
              <a:r>
                <a:rPr lang="en-US" dirty="0" smtClean="0"/>
                <a:t>Years  on Job</a:t>
              </a:r>
              <a:endParaRPr lang="en-US" dirty="0"/>
            </a:p>
          </p:txBody>
        </p:sp>
        <p:sp>
          <p:nvSpPr>
            <p:cNvPr id="26" name="Rectangle 25"/>
            <p:cNvSpPr/>
            <p:nvPr/>
          </p:nvSpPr>
          <p:spPr>
            <a:xfrm>
              <a:off x="6705600" y="2286000"/>
              <a:ext cx="1015021" cy="369332"/>
            </a:xfrm>
            <a:prstGeom prst="rect">
              <a:avLst/>
            </a:prstGeom>
            <a:solidFill>
              <a:schemeClr val="bg1"/>
            </a:solidFill>
          </p:spPr>
          <p:txBody>
            <a:bodyPr wrap="none">
              <a:spAutoFit/>
            </a:bodyPr>
            <a:lstStyle/>
            <a:p>
              <a:r>
                <a:rPr lang="en-US" dirty="0" smtClean="0"/>
                <a:t>Mean =6</a:t>
              </a:r>
              <a:endParaRPr lang="en-US" dirty="0"/>
            </a:p>
          </p:txBody>
        </p:sp>
        <p:graphicFrame>
          <p:nvGraphicFramePr>
            <p:cNvPr id="105478" name="Object 6"/>
            <p:cNvGraphicFramePr>
              <a:graphicFrameLocks noChangeAspect="1"/>
            </p:cNvGraphicFramePr>
            <p:nvPr/>
          </p:nvGraphicFramePr>
          <p:xfrm>
            <a:off x="6389688" y="1882775"/>
            <a:ext cx="687387" cy="354013"/>
          </p:xfrm>
          <a:graphic>
            <a:graphicData uri="http://schemas.openxmlformats.org/presentationml/2006/ole">
              <p:oleObj spid="_x0000_s105478" name="Equation" r:id="rId6" imgW="393480" imgH="203040" progId="Equation.DSMT4">
                <p:embed/>
              </p:oleObj>
            </a:graphicData>
          </a:graphic>
        </p:graphicFrame>
        <p:cxnSp>
          <p:nvCxnSpPr>
            <p:cNvPr id="28" name="Straight Arrow Connector 27"/>
            <p:cNvCxnSpPr/>
            <p:nvPr/>
          </p:nvCxnSpPr>
          <p:spPr>
            <a:xfrm rot="10800000">
              <a:off x="6248400" y="1752600"/>
              <a:ext cx="228600"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rot="5400000">
              <a:off x="6134100" y="2247900"/>
              <a:ext cx="304800" cy="22860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5791200" y="1143000"/>
              <a:ext cx="723981" cy="369332"/>
            </a:xfrm>
            <a:prstGeom prst="rect">
              <a:avLst/>
            </a:prstGeom>
            <a:solidFill>
              <a:schemeClr val="bg1"/>
            </a:solidFill>
          </p:spPr>
          <p:txBody>
            <a:bodyPr wrap="none">
              <a:spAutoFit/>
            </a:bodyPr>
            <a:lstStyle/>
            <a:p>
              <a:r>
                <a:rPr lang="en-US" dirty="0" smtClean="0"/>
                <a:t>Salter</a:t>
              </a:r>
              <a:endParaRPr 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fontScale="90000"/>
          </a:bodyPr>
          <a:lstStyle/>
          <a:p>
            <a:r>
              <a:rPr lang="en-US" sz="4000" b="1" dirty="0" smtClean="0">
                <a:solidFill>
                  <a:srgbClr val="4DB14B"/>
                </a:solidFill>
                <a:latin typeface="Times New Roman" pitchFamily="18" charset="0"/>
                <a:cs typeface="Times New Roman" pitchFamily="18" charset="0"/>
              </a:rPr>
              <a:t>More on the Coefficient of Determination</a:t>
            </a:r>
            <a:endParaRPr lang="en-US" sz="4000" b="1" dirty="0">
              <a:solidFill>
                <a:srgbClr val="4DB14B"/>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43</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18" name="TextBox 17"/>
          <p:cNvSpPr txBox="1"/>
          <p:nvPr/>
        </p:nvSpPr>
        <p:spPr>
          <a:xfrm>
            <a:off x="685800" y="1371600"/>
            <a:ext cx="6172200" cy="584775"/>
          </a:xfrm>
          <a:prstGeom prst="rect">
            <a:avLst/>
          </a:prstGeom>
          <a:noFill/>
        </p:spPr>
        <p:txBody>
          <a:bodyPr wrap="square" rtlCol="0">
            <a:spAutoFit/>
          </a:bodyPr>
          <a:lstStyle/>
          <a:p>
            <a:r>
              <a:rPr lang="en-US" sz="3200" dirty="0" smtClean="0">
                <a:latin typeface="Times New Roman" pitchFamily="18" charset="0"/>
                <a:cs typeface="Times New Roman" pitchFamily="18" charset="0"/>
              </a:rPr>
              <a:t>Coefficient of variation</a:t>
            </a:r>
            <a:endParaRPr lang="en-US" sz="3200" dirty="0">
              <a:latin typeface="Times New Roman" pitchFamily="18" charset="0"/>
              <a:cs typeface="Times New Roman" pitchFamily="18" charset="0"/>
            </a:endParaRPr>
          </a:p>
        </p:txBody>
      </p:sp>
      <p:graphicFrame>
        <p:nvGraphicFramePr>
          <p:cNvPr id="19" name="Object 18"/>
          <p:cNvGraphicFramePr>
            <a:graphicFrameLocks noChangeAspect="1"/>
          </p:cNvGraphicFramePr>
          <p:nvPr/>
        </p:nvGraphicFramePr>
        <p:xfrm>
          <a:off x="1295400" y="2209800"/>
          <a:ext cx="5982703" cy="2057400"/>
        </p:xfrm>
        <a:graphic>
          <a:graphicData uri="http://schemas.openxmlformats.org/presentationml/2006/ole">
            <p:oleObj spid="_x0000_s106500" name="Equation" r:id="rId4" imgW="2806560" imgH="96516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fontScale="90000"/>
          </a:bodyPr>
          <a:lstStyle/>
          <a:p>
            <a:r>
              <a:rPr lang="en-US" sz="4000" b="1" dirty="0" smtClean="0">
                <a:solidFill>
                  <a:srgbClr val="4DB14B"/>
                </a:solidFill>
                <a:latin typeface="Times New Roman" pitchFamily="18" charset="0"/>
                <a:cs typeface="Times New Roman" pitchFamily="18" charset="0"/>
              </a:rPr>
              <a:t>More on the Coefficient of Determination</a:t>
            </a:r>
            <a:endParaRPr lang="en-US" sz="4000" b="1" dirty="0">
              <a:solidFill>
                <a:srgbClr val="4DB14B"/>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44</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grpSp>
        <p:nvGrpSpPr>
          <p:cNvPr id="16" name="Group 15"/>
          <p:cNvGrpSpPr/>
          <p:nvPr/>
        </p:nvGrpSpPr>
        <p:grpSpPr>
          <a:xfrm>
            <a:off x="914400" y="1524000"/>
            <a:ext cx="5410200" cy="4084260"/>
            <a:chOff x="457200" y="1524000"/>
            <a:chExt cx="5410200" cy="4084260"/>
          </a:xfrm>
        </p:grpSpPr>
        <p:sp>
          <p:nvSpPr>
            <p:cNvPr id="18" name="TextBox 17"/>
            <p:cNvSpPr txBox="1"/>
            <p:nvPr/>
          </p:nvSpPr>
          <p:spPr>
            <a:xfrm>
              <a:off x="457200" y="2743200"/>
              <a:ext cx="1828800" cy="1569660"/>
            </a:xfrm>
            <a:prstGeom prst="rect">
              <a:avLst/>
            </a:prstGeom>
            <a:noFill/>
            <a:ln w="25400">
              <a:solidFill>
                <a:schemeClr val="tx1"/>
              </a:solidFill>
            </a:ln>
          </p:spPr>
          <p:txBody>
            <a:bodyPr wrap="square" rtlCol="0">
              <a:spAutoFit/>
            </a:bodyPr>
            <a:lstStyle/>
            <a:p>
              <a:pPr algn="ctr"/>
              <a:r>
                <a:rPr lang="en-US" sz="3200" dirty="0" smtClean="0">
                  <a:latin typeface="Times New Roman" pitchFamily="18" charset="0"/>
                  <a:cs typeface="Times New Roman" pitchFamily="18" charset="0"/>
                </a:rPr>
                <a:t>Total variation </a:t>
              </a:r>
            </a:p>
            <a:p>
              <a:endParaRPr lang="en-US" sz="3200" dirty="0">
                <a:latin typeface="Times New Roman" pitchFamily="18" charset="0"/>
                <a:cs typeface="Times New Roman" pitchFamily="18" charset="0"/>
              </a:endParaRPr>
            </a:p>
          </p:txBody>
        </p:sp>
        <p:graphicFrame>
          <p:nvGraphicFramePr>
            <p:cNvPr id="7" name="Object 6"/>
            <p:cNvGraphicFramePr>
              <a:graphicFrameLocks noChangeAspect="1"/>
            </p:cNvGraphicFramePr>
            <p:nvPr/>
          </p:nvGraphicFramePr>
          <p:xfrm>
            <a:off x="609600" y="3733800"/>
            <a:ext cx="1333500" cy="533400"/>
          </p:xfrm>
          <a:graphic>
            <a:graphicData uri="http://schemas.openxmlformats.org/presentationml/2006/ole">
              <p:oleObj spid="_x0000_s107523" name="Equation" r:id="rId4" imgW="761760" imgH="304560" progId="Equation.DSMT4">
                <p:embed/>
              </p:oleObj>
            </a:graphicData>
          </a:graphic>
        </p:graphicFrame>
        <p:sp>
          <p:nvSpPr>
            <p:cNvPr id="8" name="TextBox 7"/>
            <p:cNvSpPr txBox="1"/>
            <p:nvPr/>
          </p:nvSpPr>
          <p:spPr>
            <a:xfrm>
              <a:off x="3429000" y="1524000"/>
              <a:ext cx="2438400" cy="1569660"/>
            </a:xfrm>
            <a:prstGeom prst="rect">
              <a:avLst/>
            </a:prstGeom>
            <a:noFill/>
            <a:ln w="25400">
              <a:solidFill>
                <a:schemeClr val="tx1"/>
              </a:solidFill>
            </a:ln>
          </p:spPr>
          <p:txBody>
            <a:bodyPr wrap="square" rtlCol="0">
              <a:spAutoFit/>
            </a:bodyPr>
            <a:lstStyle/>
            <a:p>
              <a:pPr algn="ctr"/>
              <a:r>
                <a:rPr lang="en-US" sz="3200" dirty="0" smtClean="0">
                  <a:latin typeface="Times New Roman" pitchFamily="18" charset="0"/>
                  <a:cs typeface="Times New Roman" pitchFamily="18" charset="0"/>
                </a:rPr>
                <a:t>explained by Regression</a:t>
              </a:r>
            </a:p>
            <a:p>
              <a:pPr algn="ctr"/>
              <a:endParaRPr lang="en-US" sz="3200" dirty="0" smtClean="0">
                <a:latin typeface="Times New Roman" pitchFamily="18" charset="0"/>
                <a:cs typeface="Times New Roman" pitchFamily="18" charset="0"/>
              </a:endParaRPr>
            </a:p>
          </p:txBody>
        </p:sp>
        <p:graphicFrame>
          <p:nvGraphicFramePr>
            <p:cNvPr id="107524" name="Object 4"/>
            <p:cNvGraphicFramePr>
              <a:graphicFrameLocks noChangeAspect="1"/>
            </p:cNvGraphicFramePr>
            <p:nvPr/>
          </p:nvGraphicFramePr>
          <p:xfrm>
            <a:off x="3863975" y="2514600"/>
            <a:ext cx="1377950" cy="533400"/>
          </p:xfrm>
          <a:graphic>
            <a:graphicData uri="http://schemas.openxmlformats.org/presentationml/2006/ole">
              <p:oleObj spid="_x0000_s107524" name="Equation" r:id="rId5" imgW="787320" imgH="304560" progId="Equation.DSMT4">
                <p:embed/>
              </p:oleObj>
            </a:graphicData>
          </a:graphic>
        </p:graphicFrame>
        <p:sp>
          <p:nvSpPr>
            <p:cNvPr id="10" name="TextBox 9"/>
            <p:cNvSpPr txBox="1"/>
            <p:nvPr/>
          </p:nvSpPr>
          <p:spPr>
            <a:xfrm>
              <a:off x="3429000" y="4038600"/>
              <a:ext cx="2438400" cy="1569660"/>
            </a:xfrm>
            <a:prstGeom prst="rect">
              <a:avLst/>
            </a:prstGeom>
            <a:noFill/>
            <a:ln w="25400">
              <a:solidFill>
                <a:schemeClr val="tx1"/>
              </a:solidFill>
            </a:ln>
          </p:spPr>
          <p:txBody>
            <a:bodyPr wrap="square" rtlCol="0">
              <a:spAutoFit/>
            </a:bodyPr>
            <a:lstStyle/>
            <a:p>
              <a:pPr algn="ctr"/>
              <a:r>
                <a:rPr lang="en-US" sz="3200" dirty="0" smtClean="0">
                  <a:latin typeface="Times New Roman" pitchFamily="18" charset="0"/>
                  <a:cs typeface="Times New Roman" pitchFamily="18" charset="0"/>
                </a:rPr>
                <a:t>error or</a:t>
              </a:r>
            </a:p>
            <a:p>
              <a:pPr algn="ctr"/>
              <a:r>
                <a:rPr lang="en-US" sz="3200" dirty="0" smtClean="0">
                  <a:latin typeface="Times New Roman" pitchFamily="18" charset="0"/>
                  <a:cs typeface="Times New Roman" pitchFamily="18" charset="0"/>
                </a:rPr>
                <a:t>unexplained</a:t>
              </a:r>
            </a:p>
            <a:p>
              <a:pPr algn="ctr"/>
              <a:endParaRPr lang="en-US" sz="3200" dirty="0" smtClean="0">
                <a:latin typeface="Times New Roman" pitchFamily="18" charset="0"/>
                <a:cs typeface="Times New Roman" pitchFamily="18" charset="0"/>
              </a:endParaRPr>
            </a:p>
          </p:txBody>
        </p:sp>
        <p:graphicFrame>
          <p:nvGraphicFramePr>
            <p:cNvPr id="107525" name="Object 5"/>
            <p:cNvGraphicFramePr>
              <a:graphicFrameLocks noChangeAspect="1"/>
            </p:cNvGraphicFramePr>
            <p:nvPr/>
          </p:nvGraphicFramePr>
          <p:xfrm>
            <a:off x="4016375" y="5073650"/>
            <a:ext cx="1377950" cy="488950"/>
          </p:xfrm>
          <a:graphic>
            <a:graphicData uri="http://schemas.openxmlformats.org/presentationml/2006/ole">
              <p:oleObj spid="_x0000_s107525" name="Equation" r:id="rId6" imgW="787320" imgH="279360" progId="Equation.DSMT4">
                <p:embed/>
              </p:oleObj>
            </a:graphicData>
          </a:graphic>
        </p:graphicFrame>
        <p:cxnSp>
          <p:nvCxnSpPr>
            <p:cNvPr id="13" name="Straight Arrow Connector 12"/>
            <p:cNvCxnSpPr>
              <a:stCxn id="18" idx="3"/>
              <a:endCxn id="8" idx="1"/>
            </p:cNvCxnSpPr>
            <p:nvPr/>
          </p:nvCxnSpPr>
          <p:spPr>
            <a:xfrm flipV="1">
              <a:off x="2286000" y="2308830"/>
              <a:ext cx="1143000" cy="121920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5" name="Straight Arrow Connector 14"/>
            <p:cNvCxnSpPr>
              <a:stCxn id="18" idx="3"/>
              <a:endCxn id="10" idx="1"/>
            </p:cNvCxnSpPr>
            <p:nvPr/>
          </p:nvCxnSpPr>
          <p:spPr>
            <a:xfrm>
              <a:off x="2286000" y="3528030"/>
              <a:ext cx="1143000" cy="129540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fontScale="90000"/>
          </a:bodyPr>
          <a:lstStyle/>
          <a:p>
            <a:r>
              <a:rPr lang="en-US" sz="4000" b="1" dirty="0" smtClean="0">
                <a:solidFill>
                  <a:srgbClr val="4DB14B"/>
                </a:solidFill>
                <a:latin typeface="Times New Roman" pitchFamily="18" charset="0"/>
                <a:cs typeface="Times New Roman" pitchFamily="18" charset="0"/>
              </a:rPr>
              <a:t>More on the Coefficient of Determination</a:t>
            </a:r>
            <a:endParaRPr lang="en-US" sz="4000" b="1" dirty="0">
              <a:solidFill>
                <a:srgbClr val="4DB14B"/>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45</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14" name="TextBox 13"/>
          <p:cNvSpPr txBox="1"/>
          <p:nvPr/>
        </p:nvSpPr>
        <p:spPr>
          <a:xfrm>
            <a:off x="533400" y="1219200"/>
            <a:ext cx="7848600" cy="2554545"/>
          </a:xfrm>
          <a:prstGeom prst="rect">
            <a:avLst/>
          </a:prstGeom>
          <a:noFill/>
        </p:spPr>
        <p:txBody>
          <a:bodyPr wrap="square" rtlCol="0">
            <a:spAutoFit/>
          </a:bodyPr>
          <a:lstStyle/>
          <a:p>
            <a:pPr>
              <a:buFont typeface="Courier New" pitchFamily="49" charset="0"/>
              <a:buChar char="o"/>
            </a:pPr>
            <a:r>
              <a:rPr lang="en-US" sz="3200" dirty="0" smtClean="0">
                <a:latin typeface="Times New Roman" pitchFamily="18" charset="0"/>
                <a:cs typeface="Times New Roman" pitchFamily="18" charset="0"/>
              </a:rPr>
              <a:t>Regression </a:t>
            </a:r>
          </a:p>
          <a:p>
            <a:r>
              <a:rPr lang="en-US" sz="3200" dirty="0" smtClean="0">
                <a:latin typeface="Times New Roman" pitchFamily="18" charset="0"/>
                <a:cs typeface="Times New Roman" pitchFamily="18" charset="0"/>
              </a:rPr>
              <a:t>                             </a:t>
            </a:r>
          </a:p>
          <a:p>
            <a:pPr>
              <a:buFont typeface="Courier New" pitchFamily="49" charset="0"/>
              <a:buChar char="o"/>
            </a:pPr>
            <a:r>
              <a:rPr lang="en-US" sz="3200" dirty="0" smtClean="0">
                <a:latin typeface="Times New Roman" pitchFamily="18" charset="0"/>
                <a:cs typeface="Times New Roman" pitchFamily="18" charset="0"/>
              </a:rPr>
              <a:t>Error variation </a:t>
            </a:r>
          </a:p>
          <a:p>
            <a:pPr>
              <a:buFont typeface="Courier New" pitchFamily="49" charset="0"/>
              <a:buChar char="o"/>
            </a:pPr>
            <a:endParaRPr lang="en-US" sz="3200" dirty="0" smtClean="0">
              <a:latin typeface="Times New Roman" pitchFamily="18" charset="0"/>
              <a:cs typeface="Times New Roman" pitchFamily="18" charset="0"/>
            </a:endParaRPr>
          </a:p>
          <a:p>
            <a:pPr>
              <a:buFont typeface="Courier New" pitchFamily="49" charset="0"/>
              <a:buChar char="o"/>
            </a:pPr>
            <a:r>
              <a:rPr lang="en-US" sz="3200" dirty="0" smtClean="0">
                <a:latin typeface="Times New Roman" pitchFamily="18" charset="0"/>
                <a:cs typeface="Times New Roman" pitchFamily="18" charset="0"/>
              </a:rPr>
              <a:t>Total variation</a:t>
            </a:r>
            <a:endParaRPr lang="en-US" sz="3200" dirty="0">
              <a:latin typeface="Times New Roman" pitchFamily="18" charset="0"/>
              <a:cs typeface="Times New Roman" pitchFamily="18" charset="0"/>
            </a:endParaRPr>
          </a:p>
        </p:txBody>
      </p:sp>
      <p:graphicFrame>
        <p:nvGraphicFramePr>
          <p:cNvPr id="16" name="Object 15"/>
          <p:cNvGraphicFramePr>
            <a:graphicFrameLocks noChangeAspect="1"/>
          </p:cNvGraphicFramePr>
          <p:nvPr/>
        </p:nvGraphicFramePr>
        <p:xfrm>
          <a:off x="2971800" y="1219200"/>
          <a:ext cx="2743200" cy="685800"/>
        </p:xfrm>
        <a:graphic>
          <a:graphicData uri="http://schemas.openxmlformats.org/presentationml/2006/ole">
            <p:oleObj spid="_x0000_s108549" name="Equation" r:id="rId4" imgW="1218960" imgH="304560" progId="Equation.DSMT4">
              <p:embed/>
            </p:oleObj>
          </a:graphicData>
        </a:graphic>
      </p:graphicFrame>
      <p:graphicFrame>
        <p:nvGraphicFramePr>
          <p:cNvPr id="108550" name="Object 6"/>
          <p:cNvGraphicFramePr>
            <a:graphicFrameLocks noChangeAspect="1"/>
          </p:cNvGraphicFramePr>
          <p:nvPr/>
        </p:nvGraphicFramePr>
        <p:xfrm>
          <a:off x="3519488" y="2201863"/>
          <a:ext cx="2714625" cy="628650"/>
        </p:xfrm>
        <a:graphic>
          <a:graphicData uri="http://schemas.openxmlformats.org/presentationml/2006/ole">
            <p:oleObj spid="_x0000_s108550" name="Equation" r:id="rId5" imgW="1206360" imgH="279360" progId="Equation.DSMT4">
              <p:embed/>
            </p:oleObj>
          </a:graphicData>
        </a:graphic>
      </p:graphicFrame>
      <p:graphicFrame>
        <p:nvGraphicFramePr>
          <p:cNvPr id="108551" name="Object 7"/>
          <p:cNvGraphicFramePr>
            <a:graphicFrameLocks noChangeAspect="1"/>
          </p:cNvGraphicFramePr>
          <p:nvPr/>
        </p:nvGraphicFramePr>
        <p:xfrm>
          <a:off x="3362325" y="3152775"/>
          <a:ext cx="3028950" cy="685800"/>
        </p:xfrm>
        <a:graphic>
          <a:graphicData uri="http://schemas.openxmlformats.org/presentationml/2006/ole">
            <p:oleObj spid="_x0000_s108551" name="Equation" r:id="rId6" imgW="1346040" imgH="30456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fontScale="90000"/>
          </a:bodyPr>
          <a:lstStyle/>
          <a:p>
            <a:r>
              <a:rPr lang="en-US" sz="4000" b="1" dirty="0" smtClean="0">
                <a:solidFill>
                  <a:srgbClr val="4DB14B"/>
                </a:solidFill>
                <a:latin typeface="Times New Roman" pitchFamily="18" charset="0"/>
                <a:cs typeface="Times New Roman" pitchFamily="18" charset="0"/>
              </a:rPr>
              <a:t>More on the Coefficient of Determination</a:t>
            </a:r>
            <a:endParaRPr lang="en-US" sz="4000" b="1" dirty="0">
              <a:solidFill>
                <a:srgbClr val="4DB14B"/>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46</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14" name="TextBox 13"/>
          <p:cNvSpPr txBox="1"/>
          <p:nvPr/>
        </p:nvSpPr>
        <p:spPr>
          <a:xfrm>
            <a:off x="533400" y="1219200"/>
            <a:ext cx="7848600" cy="2554545"/>
          </a:xfrm>
          <a:prstGeom prst="rect">
            <a:avLst/>
          </a:prstGeom>
          <a:noFill/>
        </p:spPr>
        <p:txBody>
          <a:bodyPr wrap="square" rtlCol="0">
            <a:spAutoFit/>
          </a:bodyPr>
          <a:lstStyle/>
          <a:p>
            <a:pPr>
              <a:buFont typeface="Courier New" pitchFamily="49" charset="0"/>
              <a:buChar char="o"/>
            </a:pPr>
            <a:r>
              <a:rPr lang="en-US" sz="3200" dirty="0" smtClean="0">
                <a:latin typeface="Times New Roman" pitchFamily="18" charset="0"/>
                <a:cs typeface="Times New Roman" pitchFamily="18" charset="0"/>
              </a:rPr>
              <a:t>Regression </a:t>
            </a:r>
          </a:p>
          <a:p>
            <a:r>
              <a:rPr lang="en-US" sz="3200" dirty="0" smtClean="0">
                <a:latin typeface="Times New Roman" pitchFamily="18" charset="0"/>
                <a:cs typeface="Times New Roman" pitchFamily="18" charset="0"/>
              </a:rPr>
              <a:t>                             </a:t>
            </a:r>
          </a:p>
          <a:p>
            <a:pPr>
              <a:buFont typeface="Courier New" pitchFamily="49" charset="0"/>
              <a:buChar char="o"/>
            </a:pPr>
            <a:r>
              <a:rPr lang="en-US" sz="3200" dirty="0" smtClean="0">
                <a:latin typeface="Times New Roman" pitchFamily="18" charset="0"/>
                <a:cs typeface="Times New Roman" pitchFamily="18" charset="0"/>
              </a:rPr>
              <a:t>Error variation </a:t>
            </a:r>
          </a:p>
          <a:p>
            <a:pPr>
              <a:buFont typeface="Courier New" pitchFamily="49" charset="0"/>
              <a:buChar char="o"/>
            </a:pPr>
            <a:endParaRPr lang="en-US" sz="3200" dirty="0" smtClean="0">
              <a:latin typeface="Times New Roman" pitchFamily="18" charset="0"/>
              <a:cs typeface="Times New Roman" pitchFamily="18" charset="0"/>
            </a:endParaRPr>
          </a:p>
          <a:p>
            <a:pPr>
              <a:buFont typeface="Courier New" pitchFamily="49" charset="0"/>
              <a:buChar char="o"/>
            </a:pPr>
            <a:r>
              <a:rPr lang="en-US" sz="3200" dirty="0" smtClean="0">
                <a:latin typeface="Times New Roman" pitchFamily="18" charset="0"/>
                <a:cs typeface="Times New Roman" pitchFamily="18" charset="0"/>
              </a:rPr>
              <a:t>Total variation</a:t>
            </a:r>
            <a:endParaRPr lang="en-US" sz="3200" dirty="0">
              <a:latin typeface="Times New Roman" pitchFamily="18" charset="0"/>
              <a:cs typeface="Times New Roman" pitchFamily="18" charset="0"/>
            </a:endParaRPr>
          </a:p>
        </p:txBody>
      </p:sp>
      <p:graphicFrame>
        <p:nvGraphicFramePr>
          <p:cNvPr id="16" name="Object 15"/>
          <p:cNvGraphicFramePr>
            <a:graphicFrameLocks noChangeAspect="1"/>
          </p:cNvGraphicFramePr>
          <p:nvPr/>
        </p:nvGraphicFramePr>
        <p:xfrm>
          <a:off x="2971800" y="1219200"/>
          <a:ext cx="2743200" cy="685800"/>
        </p:xfrm>
        <a:graphic>
          <a:graphicData uri="http://schemas.openxmlformats.org/presentationml/2006/ole">
            <p:oleObj spid="_x0000_s116738" name="Equation" r:id="rId4" imgW="1218960" imgH="304560" progId="Equation.DSMT4">
              <p:embed/>
            </p:oleObj>
          </a:graphicData>
        </a:graphic>
      </p:graphicFrame>
      <p:graphicFrame>
        <p:nvGraphicFramePr>
          <p:cNvPr id="108550" name="Object 6"/>
          <p:cNvGraphicFramePr>
            <a:graphicFrameLocks noChangeAspect="1"/>
          </p:cNvGraphicFramePr>
          <p:nvPr/>
        </p:nvGraphicFramePr>
        <p:xfrm>
          <a:off x="3519488" y="2201863"/>
          <a:ext cx="2714625" cy="628650"/>
        </p:xfrm>
        <a:graphic>
          <a:graphicData uri="http://schemas.openxmlformats.org/presentationml/2006/ole">
            <p:oleObj spid="_x0000_s116739" name="Equation" r:id="rId5" imgW="1206360" imgH="279360" progId="Equation.DSMT4">
              <p:embed/>
            </p:oleObj>
          </a:graphicData>
        </a:graphic>
      </p:graphicFrame>
      <p:graphicFrame>
        <p:nvGraphicFramePr>
          <p:cNvPr id="108551" name="Object 7"/>
          <p:cNvGraphicFramePr>
            <a:graphicFrameLocks noChangeAspect="1"/>
          </p:cNvGraphicFramePr>
          <p:nvPr/>
        </p:nvGraphicFramePr>
        <p:xfrm>
          <a:off x="3362325" y="3152775"/>
          <a:ext cx="3028950" cy="685800"/>
        </p:xfrm>
        <a:graphic>
          <a:graphicData uri="http://schemas.openxmlformats.org/presentationml/2006/ole">
            <p:oleObj spid="_x0000_s116740" name="Equation" r:id="rId6" imgW="1346040" imgH="304560" progId="Equation.DSMT4">
              <p:embed/>
            </p:oleObj>
          </a:graphicData>
        </a:graphic>
      </p:graphicFrame>
      <p:graphicFrame>
        <p:nvGraphicFramePr>
          <p:cNvPr id="9" name="Table 8"/>
          <p:cNvGraphicFramePr>
            <a:graphicFrameLocks noGrp="1"/>
          </p:cNvGraphicFramePr>
          <p:nvPr/>
        </p:nvGraphicFramePr>
        <p:xfrm>
          <a:off x="914400" y="3886200"/>
          <a:ext cx="8001000" cy="2286000"/>
        </p:xfrm>
        <a:graphic>
          <a:graphicData uri="http://schemas.openxmlformats.org/drawingml/2006/table">
            <a:tbl>
              <a:tblPr firstRow="1" bandRow="1">
                <a:tableStyleId>{5940675A-B579-460E-94D1-54222C63F5DA}</a:tableStyleId>
              </a:tblPr>
              <a:tblGrid>
                <a:gridCol w="2100261"/>
                <a:gridCol w="1100139"/>
                <a:gridCol w="1506071"/>
                <a:gridCol w="1882588"/>
                <a:gridCol w="1411941"/>
              </a:tblGrid>
              <a:tr h="370840">
                <a:tc>
                  <a:txBody>
                    <a:bodyPr/>
                    <a:lstStyle/>
                    <a:p>
                      <a:r>
                        <a:rPr lang="en-US" sz="2400" dirty="0" smtClean="0">
                          <a:latin typeface="Times New Roman" pitchFamily="18" charset="0"/>
                          <a:cs typeface="Times New Roman" pitchFamily="18" charset="0"/>
                        </a:rPr>
                        <a:t>Source</a:t>
                      </a:r>
                      <a:endParaRPr lang="en-US" sz="2400" dirty="0">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Times New Roman" pitchFamily="18" charset="0"/>
                          <a:cs typeface="Times New Roman" pitchFamily="18" charset="0"/>
                        </a:rPr>
                        <a:t>DF</a:t>
                      </a:r>
                      <a:endParaRPr lang="en-US" sz="2400" dirty="0">
                        <a:latin typeface="Times New Roman" pitchFamily="18" charset="0"/>
                        <a:cs typeface="Times New Roman" pitchFamily="18" charset="0"/>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Times New Roman" pitchFamily="18" charset="0"/>
                          <a:cs typeface="Times New Roman" pitchFamily="18" charset="0"/>
                        </a:rPr>
                        <a:t>SS</a:t>
                      </a:r>
                      <a:endParaRPr lang="en-US" sz="2400" dirty="0">
                        <a:latin typeface="Times New Roman" pitchFamily="18" charset="0"/>
                        <a:cs typeface="Times New Roman" pitchFamily="18" charset="0"/>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latin typeface="Times New Roman" pitchFamily="18" charset="0"/>
                          <a:cs typeface="Times New Roman" pitchFamily="18" charset="0"/>
                        </a:rPr>
                        <a:t>MS</a:t>
                      </a: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Times New Roman" pitchFamily="18" charset="0"/>
                          <a:cs typeface="Times New Roman" pitchFamily="18" charset="0"/>
                        </a:rPr>
                        <a:t>F</a:t>
                      </a:r>
                      <a:endParaRPr lang="en-US" sz="2400" dirty="0">
                        <a:latin typeface="Times New Roman" pitchFamily="18" charset="0"/>
                        <a:cs typeface="Times New Roman" pitchFamily="18" charset="0"/>
                      </a:endParaRPr>
                    </a:p>
                  </a:txBody>
                  <a:tcP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r>
                        <a:rPr lang="en-US" sz="2400" dirty="0" smtClean="0">
                          <a:latin typeface="Times New Roman" pitchFamily="18" charset="0"/>
                          <a:cs typeface="Times New Roman" pitchFamily="18" charset="0"/>
                        </a:rPr>
                        <a:t>Regression</a:t>
                      </a:r>
                      <a:endParaRPr lang="en-US" sz="2400" dirty="0">
                        <a:latin typeface="Times New Roman" pitchFamily="18" charset="0"/>
                        <a:cs typeface="Times New Roman" pitchFamily="18" charset="0"/>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r>
                        <a:rPr lang="en-US" sz="2400" dirty="0" smtClean="0">
                          <a:latin typeface="Times New Roman" pitchFamily="18" charset="0"/>
                          <a:cs typeface="Times New Roman" pitchFamily="18" charset="0"/>
                        </a:rPr>
                        <a:t>1</a:t>
                      </a:r>
                      <a:endParaRPr lang="en-US" sz="2400" dirty="0">
                        <a:latin typeface="Times New Roman" pitchFamily="18" charset="0"/>
                        <a:cs typeface="Times New Roman" pitchFamily="18" charset="0"/>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r>
                        <a:rPr lang="en-US" sz="2400" dirty="0" smtClean="0">
                          <a:latin typeface="Times New Roman" pitchFamily="18" charset="0"/>
                          <a:cs typeface="Times New Roman" pitchFamily="18" charset="0"/>
                        </a:rPr>
                        <a:t>SSR</a:t>
                      </a:r>
                      <a:endParaRPr lang="en-US" sz="2400" dirty="0">
                        <a:latin typeface="Times New Roman" pitchFamily="18" charset="0"/>
                        <a:cs typeface="Times New Roman" pitchFamily="18" charset="0"/>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r>
                        <a:rPr lang="en-US" sz="2000" dirty="0" smtClean="0">
                          <a:latin typeface="Times New Roman" pitchFamily="18" charset="0"/>
                          <a:cs typeface="Times New Roman" pitchFamily="18" charset="0"/>
                        </a:rPr>
                        <a:t>MSR=SSR/1</a:t>
                      </a:r>
                      <a:endParaRPr lang="en-US" sz="2400" dirty="0">
                        <a:latin typeface="Times New Roman" pitchFamily="18" charset="0"/>
                        <a:cs typeface="Times New Roman" pitchFamily="18" charset="0"/>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r>
                        <a:rPr lang="en-US" sz="2000" dirty="0" smtClean="0">
                          <a:latin typeface="Times New Roman" pitchFamily="18" charset="0"/>
                          <a:cs typeface="Times New Roman" pitchFamily="18" charset="0"/>
                        </a:rPr>
                        <a:t>MSR/MSE</a:t>
                      </a:r>
                      <a:endParaRPr lang="en-US" sz="2000" dirty="0">
                        <a:latin typeface="Times New Roman" pitchFamily="18" charset="0"/>
                        <a:cs typeface="Times New Roman" pitchFamily="18" charset="0"/>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r>
              <a:tr h="370840">
                <a:tc>
                  <a:txBody>
                    <a:bodyPr/>
                    <a:lstStyle/>
                    <a:p>
                      <a:r>
                        <a:rPr lang="en-US" sz="2400" dirty="0" smtClean="0">
                          <a:latin typeface="Times New Roman" pitchFamily="18" charset="0"/>
                          <a:cs typeface="Times New Roman" pitchFamily="18" charset="0"/>
                        </a:rPr>
                        <a:t>Error</a:t>
                      </a:r>
                      <a:endParaRPr lang="en-US" sz="24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400" dirty="0" smtClean="0">
                          <a:latin typeface="Times New Roman" pitchFamily="18" charset="0"/>
                          <a:cs typeface="Times New Roman" pitchFamily="18" charset="0"/>
                        </a:rPr>
                        <a:t>n-2</a:t>
                      </a:r>
                      <a:endParaRPr lang="en-US" sz="24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400" dirty="0" smtClean="0">
                          <a:latin typeface="Times New Roman" pitchFamily="18" charset="0"/>
                          <a:cs typeface="Times New Roman" pitchFamily="18" charset="0"/>
                        </a:rPr>
                        <a:t>SSE</a:t>
                      </a:r>
                      <a:endParaRPr lang="en-US" sz="24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000" dirty="0" smtClean="0">
                          <a:latin typeface="Times New Roman" pitchFamily="18" charset="0"/>
                          <a:cs typeface="Times New Roman" pitchFamily="18" charset="0"/>
                        </a:rPr>
                        <a:t>MSE=SSE/(n-2)</a:t>
                      </a:r>
                      <a:endParaRPr lang="en-US" sz="20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US" sz="24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r h="370840">
                <a:tc>
                  <a:txBody>
                    <a:bodyPr/>
                    <a:lstStyle/>
                    <a:p>
                      <a:r>
                        <a:rPr lang="en-US" sz="2400" dirty="0" smtClean="0">
                          <a:latin typeface="Times New Roman" pitchFamily="18" charset="0"/>
                          <a:cs typeface="Times New Roman" pitchFamily="18" charset="0"/>
                        </a:rPr>
                        <a:t>Total</a:t>
                      </a:r>
                      <a:endParaRPr lang="en-US" sz="2400" dirty="0">
                        <a:latin typeface="Times New Roman" pitchFamily="18" charset="0"/>
                        <a:cs typeface="Times New Roman" pitchFamily="18" charset="0"/>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Times New Roman" pitchFamily="18" charset="0"/>
                          <a:cs typeface="Times New Roman" pitchFamily="18" charset="0"/>
                        </a:rPr>
                        <a:t>n-1</a:t>
                      </a:r>
                      <a:endParaRPr lang="en-US" sz="2400" dirty="0">
                        <a:latin typeface="Times New Roman" pitchFamily="18" charset="0"/>
                        <a:cs typeface="Times New Roman" pitchFamily="18" charset="0"/>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400" dirty="0" smtClean="0">
                          <a:latin typeface="Times New Roman" pitchFamily="18" charset="0"/>
                          <a:cs typeface="Times New Roman" pitchFamily="18" charset="0"/>
                        </a:rPr>
                        <a:t>SS total*</a:t>
                      </a:r>
                      <a:endParaRPr lang="en-US" sz="2400" dirty="0">
                        <a:latin typeface="Times New Roman" pitchFamily="18" charset="0"/>
                        <a:cs typeface="Times New Roman" pitchFamily="18" charset="0"/>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2400" dirty="0">
                        <a:latin typeface="Times New Roman" pitchFamily="18" charset="0"/>
                        <a:cs typeface="Times New Roman" pitchFamily="18" charset="0"/>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2400" dirty="0">
                        <a:latin typeface="Times New Roman" pitchFamily="18" charset="0"/>
                        <a:cs typeface="Times New Roman" pitchFamily="18" charset="0"/>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gridSpan="2">
                  <a:txBody>
                    <a:bodyPr/>
                    <a:lstStyle/>
                    <a:p>
                      <a:r>
                        <a:rPr lang="en-US" sz="2400" dirty="0" smtClean="0">
                          <a:latin typeface="Times New Roman" pitchFamily="18" charset="0"/>
                          <a:cs typeface="Times New Roman" pitchFamily="18" charset="0"/>
                        </a:rPr>
                        <a:t>*SS</a:t>
                      </a:r>
                      <a:r>
                        <a:rPr lang="en-US" sz="2400" baseline="0" dirty="0" smtClean="0">
                          <a:latin typeface="Times New Roman" pitchFamily="18" charset="0"/>
                          <a:cs typeface="Times New Roman" pitchFamily="18" charset="0"/>
                        </a:rPr>
                        <a:t> total=SSR+SSE</a:t>
                      </a:r>
                      <a:endParaRPr lang="en-US" sz="2400" dirty="0">
                        <a:latin typeface="Times New Roman" pitchFamily="18" charset="0"/>
                        <a:cs typeface="Times New Roman" pitchFamily="18" charset="0"/>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hMerge="1">
                  <a:txBody>
                    <a:bodyPr/>
                    <a:lstStyle/>
                    <a:p>
                      <a:endParaRPr lang="en-US" sz="2400" dirty="0">
                        <a:latin typeface="Times New Roman" pitchFamily="18" charset="0"/>
                        <a:cs typeface="Times New Roman" pitchFamily="18" charset="0"/>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en-US" sz="2400">
                        <a:latin typeface="Times New Roman" pitchFamily="18" charset="0"/>
                        <a:cs typeface="Times New Roman" pitchFamily="18" charset="0"/>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en-US" sz="2400" dirty="0">
                        <a:latin typeface="Times New Roman" pitchFamily="18" charset="0"/>
                        <a:cs typeface="Times New Roman" pitchFamily="18" charset="0"/>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endParaRPr lang="en-US" sz="2400" dirty="0">
                        <a:latin typeface="Times New Roman" pitchFamily="18" charset="0"/>
                        <a:cs typeface="Times New Roman" pitchFamily="18" charset="0"/>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fontScale="90000"/>
          </a:bodyPr>
          <a:lstStyle/>
          <a:p>
            <a:r>
              <a:rPr lang="en-US" sz="4000" b="1" dirty="0" smtClean="0">
                <a:solidFill>
                  <a:srgbClr val="4DB14B"/>
                </a:solidFill>
                <a:latin typeface="Times New Roman" pitchFamily="18" charset="0"/>
                <a:cs typeface="Times New Roman" pitchFamily="18" charset="0"/>
              </a:rPr>
              <a:t>More on the Coefficient of Determination</a:t>
            </a:r>
            <a:endParaRPr lang="en-US" sz="4000" b="1" dirty="0">
              <a:solidFill>
                <a:srgbClr val="4DB14B"/>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47</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14" name="TextBox 13"/>
          <p:cNvSpPr txBox="1"/>
          <p:nvPr/>
        </p:nvSpPr>
        <p:spPr>
          <a:xfrm>
            <a:off x="533400" y="1219200"/>
            <a:ext cx="7848600" cy="4031873"/>
          </a:xfrm>
          <a:prstGeom prst="rect">
            <a:avLst/>
          </a:prstGeom>
          <a:noFill/>
        </p:spPr>
        <p:txBody>
          <a:bodyPr wrap="square" rtlCol="0">
            <a:spAutoFit/>
          </a:bodyPr>
          <a:lstStyle/>
          <a:p>
            <a:pPr marL="284163" indent="-284163">
              <a:buFont typeface="Courier New" pitchFamily="49" charset="0"/>
              <a:buChar char="o"/>
            </a:pPr>
            <a:r>
              <a:rPr lang="en-US" sz="3200" dirty="0" smtClean="0">
                <a:latin typeface="Times New Roman" pitchFamily="18" charset="0"/>
                <a:cs typeface="Times New Roman" pitchFamily="18" charset="0"/>
              </a:rPr>
              <a:t>The coefficient of determination, r</a:t>
            </a:r>
            <a:r>
              <a:rPr lang="en-US" sz="3200" baseline="30000" dirty="0" smtClean="0">
                <a:latin typeface="Times New Roman" pitchFamily="18" charset="0"/>
                <a:cs typeface="Times New Roman" pitchFamily="18" charset="0"/>
              </a:rPr>
              <a:t>2</a:t>
            </a:r>
            <a:r>
              <a:rPr lang="en-US" sz="3200" dirty="0" smtClean="0">
                <a:latin typeface="Times New Roman" pitchFamily="18" charset="0"/>
                <a:cs typeface="Times New Roman" pitchFamily="18" charset="0"/>
              </a:rPr>
              <a:t>, can be obtained directly from the ANOVA table by:</a:t>
            </a:r>
          </a:p>
          <a:p>
            <a:pPr marL="284163" indent="-284163">
              <a:buFont typeface="Courier New" pitchFamily="49" charset="0"/>
              <a:buChar char="o"/>
            </a:pPr>
            <a:endParaRPr lang="en-US" sz="3200" dirty="0" smtClean="0">
              <a:latin typeface="Times New Roman" pitchFamily="18" charset="0"/>
              <a:cs typeface="Times New Roman" pitchFamily="18" charset="0"/>
            </a:endParaRPr>
          </a:p>
          <a:p>
            <a:pPr marL="284163" indent="-284163">
              <a:buFont typeface="Courier New" pitchFamily="49" charset="0"/>
              <a:buChar char="o"/>
            </a:pPr>
            <a:endParaRPr lang="en-US" sz="3200" dirty="0" smtClean="0">
              <a:latin typeface="Times New Roman" pitchFamily="18" charset="0"/>
              <a:cs typeface="Times New Roman" pitchFamily="18" charset="0"/>
            </a:endParaRPr>
          </a:p>
          <a:p>
            <a:pPr marL="284163" indent="-284163">
              <a:buFont typeface="Courier New" pitchFamily="49" charset="0"/>
              <a:buChar char="o"/>
            </a:pPr>
            <a:r>
              <a:rPr lang="en-US" sz="3200" dirty="0" smtClean="0">
                <a:latin typeface="Times New Roman" pitchFamily="18" charset="0"/>
                <a:cs typeface="Times New Roman" pitchFamily="18" charset="0"/>
              </a:rPr>
              <a:t>The standard error of estimate can also be obtained from ANOVA table by the following equation</a:t>
            </a:r>
          </a:p>
          <a:p>
            <a:pPr marL="234950" indent="-234950"/>
            <a:endParaRPr lang="en-US" sz="3200" dirty="0">
              <a:latin typeface="Times New Roman" pitchFamily="18" charset="0"/>
              <a:cs typeface="Times New Roman" pitchFamily="18" charset="0"/>
            </a:endParaRPr>
          </a:p>
        </p:txBody>
      </p:sp>
      <p:graphicFrame>
        <p:nvGraphicFramePr>
          <p:cNvPr id="10" name="Object 9"/>
          <p:cNvGraphicFramePr>
            <a:graphicFrameLocks noChangeAspect="1"/>
          </p:cNvGraphicFramePr>
          <p:nvPr/>
        </p:nvGraphicFramePr>
        <p:xfrm>
          <a:off x="2362199" y="2286000"/>
          <a:ext cx="3415553" cy="914400"/>
        </p:xfrm>
        <a:graphic>
          <a:graphicData uri="http://schemas.openxmlformats.org/presentationml/2006/ole">
            <p:oleObj spid="_x0000_s166917" name="Equation" r:id="rId4" imgW="1612800" imgH="431640" progId="Equation.DSMT4">
              <p:embed/>
            </p:oleObj>
          </a:graphicData>
        </a:graphic>
      </p:graphicFrame>
      <p:graphicFrame>
        <p:nvGraphicFramePr>
          <p:cNvPr id="11" name="Object 10"/>
          <p:cNvGraphicFramePr>
            <a:graphicFrameLocks noChangeAspect="1"/>
          </p:cNvGraphicFramePr>
          <p:nvPr/>
        </p:nvGraphicFramePr>
        <p:xfrm>
          <a:off x="2514600" y="4800599"/>
          <a:ext cx="1905000" cy="995149"/>
        </p:xfrm>
        <a:graphic>
          <a:graphicData uri="http://schemas.openxmlformats.org/presentationml/2006/ole">
            <p:oleObj spid="_x0000_s166918" name="Equation" r:id="rId5" imgW="850680" imgH="44424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a:bodyPr>
          <a:lstStyle/>
          <a:p>
            <a:r>
              <a:rPr lang="en-US" dirty="0" smtClean="0">
                <a:solidFill>
                  <a:srgbClr val="21D303"/>
                </a:solidFill>
                <a:latin typeface="Times New Roman" pitchFamily="18" charset="0"/>
                <a:cs typeface="Times New Roman" pitchFamily="18" charset="0"/>
              </a:rPr>
              <a:t>The Coefficient of Correlation, r</a:t>
            </a:r>
            <a:endParaRPr lang="en-US" sz="4400" b="1" dirty="0">
              <a:solidFill>
                <a:srgbClr val="21D303"/>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5</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304800" y="1066800"/>
            <a:ext cx="8839200" cy="4524315"/>
          </a:xfrm>
          <a:prstGeom prst="rect">
            <a:avLst/>
          </a:prstGeom>
          <a:noFill/>
        </p:spPr>
        <p:txBody>
          <a:bodyPr wrap="square" rtlCol="0">
            <a:spAutoFit/>
          </a:bodyPr>
          <a:lstStyle/>
          <a:p>
            <a:pPr marL="346075" indent="-346075">
              <a:buFont typeface="Courier New" pitchFamily="49" charset="0"/>
              <a:buChar char="o"/>
            </a:pPr>
            <a:r>
              <a:rPr lang="en-US" sz="3200" dirty="0" smtClean="0">
                <a:solidFill>
                  <a:srgbClr val="0000FF"/>
                </a:solidFill>
                <a:latin typeface="Times New Roman" pitchFamily="18" charset="0"/>
                <a:cs typeface="Times New Roman" pitchFamily="18" charset="0"/>
              </a:rPr>
              <a:t>The Coefficient of Correlation </a:t>
            </a:r>
            <a:r>
              <a:rPr lang="en-US" sz="3200" dirty="0" smtClean="0">
                <a:solidFill>
                  <a:srgbClr val="000000"/>
                </a:solidFill>
                <a:latin typeface="Times New Roman" pitchFamily="18" charset="0"/>
                <a:cs typeface="Times New Roman" pitchFamily="18" charset="0"/>
              </a:rPr>
              <a:t>(r)</a:t>
            </a:r>
            <a:r>
              <a:rPr lang="en-US" sz="3200" dirty="0" smtClean="0">
                <a:latin typeface="Times New Roman" pitchFamily="18" charset="0"/>
                <a:cs typeface="Times New Roman" pitchFamily="18" charset="0"/>
              </a:rPr>
              <a:t> is a measure of the strength of the relationship between two variables.</a:t>
            </a:r>
          </a:p>
          <a:p>
            <a:pPr marL="346075" indent="-346075">
              <a:buBlip>
                <a:blip r:embed="rId3"/>
              </a:buBlip>
            </a:pPr>
            <a:r>
              <a:rPr lang="en-US" sz="3200" dirty="0" smtClean="0">
                <a:latin typeface="Times New Roman" pitchFamily="18" charset="0"/>
                <a:cs typeface="Times New Roman" pitchFamily="18" charset="0"/>
              </a:rPr>
              <a:t>It requires interval or ratio-scaled data (variables).</a:t>
            </a:r>
          </a:p>
          <a:p>
            <a:pPr marL="346075" indent="-346075">
              <a:buBlip>
                <a:blip r:embed="rId3"/>
              </a:buBlip>
            </a:pPr>
            <a:r>
              <a:rPr lang="en-US" sz="3200" dirty="0" smtClean="0">
                <a:latin typeface="Times New Roman" pitchFamily="18" charset="0"/>
                <a:cs typeface="Times New Roman" pitchFamily="18" charset="0"/>
              </a:rPr>
              <a:t>It can range from -1.00 to 1.00.</a:t>
            </a:r>
          </a:p>
          <a:p>
            <a:pPr marL="346075" indent="-346075">
              <a:buBlip>
                <a:blip r:embed="rId3"/>
              </a:buBlip>
            </a:pPr>
            <a:r>
              <a:rPr lang="en-US" sz="3200" dirty="0" smtClean="0">
                <a:latin typeface="Times New Roman" pitchFamily="18" charset="0"/>
                <a:cs typeface="Times New Roman" pitchFamily="18" charset="0"/>
              </a:rPr>
              <a:t>Values of -1.00 or 1.00 indicate perfect correlation.</a:t>
            </a:r>
          </a:p>
          <a:p>
            <a:pPr marL="346075" indent="-346075">
              <a:buBlip>
                <a:blip r:embed="rId3"/>
              </a:buBlip>
            </a:pPr>
            <a:r>
              <a:rPr lang="en-US" sz="3200" dirty="0" smtClean="0">
                <a:latin typeface="Times New Roman" pitchFamily="18" charset="0"/>
                <a:cs typeface="Times New Roman" pitchFamily="18" charset="0"/>
              </a:rPr>
              <a:t>Values close to 0.0 indicate weak correlation.</a:t>
            </a:r>
          </a:p>
          <a:p>
            <a:pPr marL="346075" indent="-346075">
              <a:buBlip>
                <a:blip r:embed="rId3"/>
              </a:buBlip>
            </a:pPr>
            <a:r>
              <a:rPr lang="en-US" sz="3200" dirty="0" smtClean="0">
                <a:latin typeface="Times New Roman" pitchFamily="18" charset="0"/>
                <a:cs typeface="Times New Roman" pitchFamily="18" charset="0"/>
              </a:rPr>
              <a:t>Negative values indicate an inverse relationship and positive values indicate a direct relationship.</a:t>
            </a:r>
            <a:endParaRPr lang="en-US" sz="32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a:bodyPr>
          <a:lstStyle/>
          <a:p>
            <a:r>
              <a:rPr lang="en-US" dirty="0" smtClean="0">
                <a:solidFill>
                  <a:srgbClr val="21D303"/>
                </a:solidFill>
                <a:latin typeface="Times New Roman" pitchFamily="18" charset="0"/>
                <a:cs typeface="Times New Roman" pitchFamily="18" charset="0"/>
              </a:rPr>
              <a:t>Perfect Negative Correlation</a:t>
            </a:r>
            <a:endParaRPr lang="en-US" sz="4400" b="1" dirty="0">
              <a:solidFill>
                <a:srgbClr val="21D303"/>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6</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304800" y="1066800"/>
            <a:ext cx="8839200" cy="584775"/>
          </a:xfrm>
          <a:prstGeom prst="rect">
            <a:avLst/>
          </a:prstGeom>
          <a:noFill/>
        </p:spPr>
        <p:txBody>
          <a:bodyPr wrap="square" rtlCol="0">
            <a:spAutoFit/>
          </a:bodyPr>
          <a:lstStyle/>
          <a:p>
            <a:pPr marL="346075" indent="-346075"/>
            <a:endParaRPr lang="en-US" sz="3200" dirty="0">
              <a:latin typeface="Times New Roman" pitchFamily="18" charset="0"/>
              <a:cs typeface="Times New Roman" pitchFamily="18" charset="0"/>
            </a:endParaRPr>
          </a:p>
        </p:txBody>
      </p:sp>
      <p:grpSp>
        <p:nvGrpSpPr>
          <p:cNvPr id="6" name="Group 5"/>
          <p:cNvGrpSpPr/>
          <p:nvPr/>
        </p:nvGrpSpPr>
        <p:grpSpPr>
          <a:xfrm>
            <a:off x="60325" y="1695450"/>
            <a:ext cx="7629525" cy="4703849"/>
            <a:chOff x="60325" y="1695450"/>
            <a:chExt cx="7629525" cy="4703849"/>
          </a:xfrm>
        </p:grpSpPr>
        <p:sp>
          <p:nvSpPr>
            <p:cNvPr id="7" name="Rectangle 3"/>
            <p:cNvSpPr>
              <a:spLocks noChangeArrowheads="1"/>
            </p:cNvSpPr>
            <p:nvPr/>
          </p:nvSpPr>
          <p:spPr bwMode="auto">
            <a:xfrm>
              <a:off x="1606550" y="1695450"/>
              <a:ext cx="6083300" cy="3644900"/>
            </a:xfrm>
            <a:prstGeom prst="rect">
              <a:avLst/>
            </a:prstGeom>
            <a:solidFill>
              <a:srgbClr val="C0C0C0"/>
            </a:solidFill>
            <a:ln w="12700">
              <a:solidFill>
                <a:schemeClr val="tx1"/>
              </a:solidFill>
              <a:miter lim="800000"/>
              <a:headEnd/>
              <a:tailEnd/>
            </a:ln>
            <a:effectLst/>
          </p:spPr>
          <p:txBody>
            <a:bodyPr wrap="none" anchor="ctr"/>
            <a:lstStyle/>
            <a:p>
              <a:endParaRPr lang="en-US"/>
            </a:p>
          </p:txBody>
        </p:sp>
        <p:sp>
          <p:nvSpPr>
            <p:cNvPr id="9" name="Line 4"/>
            <p:cNvSpPr>
              <a:spLocks noChangeShapeType="1"/>
            </p:cNvSpPr>
            <p:nvPr/>
          </p:nvSpPr>
          <p:spPr bwMode="auto">
            <a:xfrm>
              <a:off x="4419600" y="5359400"/>
              <a:ext cx="0" cy="15240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0" name="Line 5"/>
            <p:cNvSpPr>
              <a:spLocks noChangeShapeType="1"/>
            </p:cNvSpPr>
            <p:nvPr/>
          </p:nvSpPr>
          <p:spPr bwMode="auto">
            <a:xfrm>
              <a:off x="3886200" y="5359400"/>
              <a:ext cx="0" cy="15240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1" name="Line 6"/>
            <p:cNvSpPr>
              <a:spLocks noChangeShapeType="1"/>
            </p:cNvSpPr>
            <p:nvPr/>
          </p:nvSpPr>
          <p:spPr bwMode="auto">
            <a:xfrm>
              <a:off x="4953000" y="5359400"/>
              <a:ext cx="0" cy="15240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2" name="Line 7"/>
            <p:cNvSpPr>
              <a:spLocks noChangeShapeType="1"/>
            </p:cNvSpPr>
            <p:nvPr/>
          </p:nvSpPr>
          <p:spPr bwMode="auto">
            <a:xfrm>
              <a:off x="5486400" y="5359400"/>
              <a:ext cx="0" cy="15240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3" name="Line 8"/>
            <p:cNvSpPr>
              <a:spLocks noChangeShapeType="1"/>
            </p:cNvSpPr>
            <p:nvPr/>
          </p:nvSpPr>
          <p:spPr bwMode="auto">
            <a:xfrm>
              <a:off x="6019800" y="5359400"/>
              <a:ext cx="0" cy="15240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4" name="Line 9"/>
            <p:cNvSpPr>
              <a:spLocks noChangeShapeType="1"/>
            </p:cNvSpPr>
            <p:nvPr/>
          </p:nvSpPr>
          <p:spPr bwMode="auto">
            <a:xfrm>
              <a:off x="6629400" y="5359400"/>
              <a:ext cx="0" cy="15240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5" name="Line 10"/>
            <p:cNvSpPr>
              <a:spLocks noChangeShapeType="1"/>
            </p:cNvSpPr>
            <p:nvPr/>
          </p:nvSpPr>
          <p:spPr bwMode="auto">
            <a:xfrm>
              <a:off x="7239000" y="5359400"/>
              <a:ext cx="0" cy="15240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6" name="Line 11"/>
            <p:cNvSpPr>
              <a:spLocks noChangeShapeType="1"/>
            </p:cNvSpPr>
            <p:nvPr/>
          </p:nvSpPr>
          <p:spPr bwMode="auto">
            <a:xfrm>
              <a:off x="3352800" y="5359400"/>
              <a:ext cx="0" cy="15240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7" name="Line 12"/>
            <p:cNvSpPr>
              <a:spLocks noChangeShapeType="1"/>
            </p:cNvSpPr>
            <p:nvPr/>
          </p:nvSpPr>
          <p:spPr bwMode="auto">
            <a:xfrm>
              <a:off x="2819400" y="5359400"/>
              <a:ext cx="0" cy="15240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8" name="Line 13"/>
            <p:cNvSpPr>
              <a:spLocks noChangeShapeType="1"/>
            </p:cNvSpPr>
            <p:nvPr/>
          </p:nvSpPr>
          <p:spPr bwMode="auto">
            <a:xfrm>
              <a:off x="2286000" y="5359400"/>
              <a:ext cx="0" cy="15240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19" name="Line 14"/>
            <p:cNvSpPr>
              <a:spLocks noChangeShapeType="1"/>
            </p:cNvSpPr>
            <p:nvPr/>
          </p:nvSpPr>
          <p:spPr bwMode="auto">
            <a:xfrm>
              <a:off x="1752600" y="5359400"/>
              <a:ext cx="0" cy="15240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20" name="Rectangle 15"/>
            <p:cNvSpPr>
              <a:spLocks noChangeArrowheads="1"/>
            </p:cNvSpPr>
            <p:nvPr/>
          </p:nvSpPr>
          <p:spPr bwMode="auto">
            <a:xfrm>
              <a:off x="1431925" y="5486400"/>
              <a:ext cx="5980804" cy="369974"/>
            </a:xfrm>
            <a:prstGeom prst="rect">
              <a:avLst/>
            </a:prstGeom>
            <a:noFill/>
            <a:ln w="9525">
              <a:noFill/>
              <a:miter lim="800000"/>
              <a:headEnd/>
              <a:tailEnd/>
            </a:ln>
            <a:effectLst/>
          </p:spPr>
          <p:txBody>
            <a:bodyPr wrap="none" lIns="92075" tIns="46038" rIns="92075" bIns="46038">
              <a:spAutoFit/>
            </a:bodyPr>
            <a:lstStyle/>
            <a:p>
              <a:r>
                <a:rPr lang="en-US" dirty="0"/>
                <a:t>  </a:t>
              </a:r>
              <a:r>
                <a:rPr lang="en-US" dirty="0" smtClean="0"/>
                <a:t>   0      </a:t>
              </a:r>
              <a:r>
                <a:rPr lang="en-US" dirty="0"/>
                <a:t>1     </a:t>
              </a:r>
              <a:r>
                <a:rPr lang="en-US" dirty="0" smtClean="0"/>
                <a:t>   2         3         4       5         6       7        8          </a:t>
              </a:r>
              <a:r>
                <a:rPr lang="en-US" dirty="0"/>
                <a:t>9      10</a:t>
              </a:r>
            </a:p>
          </p:txBody>
        </p:sp>
        <p:sp>
          <p:nvSpPr>
            <p:cNvPr id="21" name="Line 16"/>
            <p:cNvSpPr>
              <a:spLocks noChangeShapeType="1"/>
            </p:cNvSpPr>
            <p:nvPr/>
          </p:nvSpPr>
          <p:spPr bwMode="auto">
            <a:xfrm flipH="1">
              <a:off x="1447800" y="2159000"/>
              <a:ext cx="152400"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22" name="Line 17"/>
            <p:cNvSpPr>
              <a:spLocks noChangeShapeType="1"/>
            </p:cNvSpPr>
            <p:nvPr/>
          </p:nvSpPr>
          <p:spPr bwMode="auto">
            <a:xfrm flipH="1">
              <a:off x="1447800" y="1778000"/>
              <a:ext cx="152400"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23" name="Line 18"/>
            <p:cNvSpPr>
              <a:spLocks noChangeShapeType="1"/>
            </p:cNvSpPr>
            <p:nvPr/>
          </p:nvSpPr>
          <p:spPr bwMode="auto">
            <a:xfrm flipH="1">
              <a:off x="1447800" y="2540000"/>
              <a:ext cx="152400"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24" name="Line 19"/>
            <p:cNvSpPr>
              <a:spLocks noChangeShapeType="1"/>
            </p:cNvSpPr>
            <p:nvPr/>
          </p:nvSpPr>
          <p:spPr bwMode="auto">
            <a:xfrm flipH="1">
              <a:off x="1447800" y="2844800"/>
              <a:ext cx="152400"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25" name="Line 20"/>
            <p:cNvSpPr>
              <a:spLocks noChangeShapeType="1"/>
            </p:cNvSpPr>
            <p:nvPr/>
          </p:nvSpPr>
          <p:spPr bwMode="auto">
            <a:xfrm flipH="1">
              <a:off x="1447800" y="3149600"/>
              <a:ext cx="152400"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26" name="Line 21"/>
            <p:cNvSpPr>
              <a:spLocks noChangeShapeType="1"/>
            </p:cNvSpPr>
            <p:nvPr/>
          </p:nvSpPr>
          <p:spPr bwMode="auto">
            <a:xfrm flipH="1">
              <a:off x="1447800" y="3454400"/>
              <a:ext cx="152400"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27" name="Line 22"/>
            <p:cNvSpPr>
              <a:spLocks noChangeShapeType="1"/>
            </p:cNvSpPr>
            <p:nvPr/>
          </p:nvSpPr>
          <p:spPr bwMode="auto">
            <a:xfrm flipH="1">
              <a:off x="1447800" y="3835400"/>
              <a:ext cx="152400"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28" name="Line 23"/>
            <p:cNvSpPr>
              <a:spLocks noChangeShapeType="1"/>
            </p:cNvSpPr>
            <p:nvPr/>
          </p:nvSpPr>
          <p:spPr bwMode="auto">
            <a:xfrm flipH="1">
              <a:off x="1447800" y="4216400"/>
              <a:ext cx="152400"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29" name="Line 24"/>
            <p:cNvSpPr>
              <a:spLocks noChangeShapeType="1"/>
            </p:cNvSpPr>
            <p:nvPr/>
          </p:nvSpPr>
          <p:spPr bwMode="auto">
            <a:xfrm flipH="1">
              <a:off x="1447800" y="4521200"/>
              <a:ext cx="152400"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30" name="Line 25"/>
            <p:cNvSpPr>
              <a:spLocks noChangeShapeType="1"/>
            </p:cNvSpPr>
            <p:nvPr/>
          </p:nvSpPr>
          <p:spPr bwMode="auto">
            <a:xfrm flipH="1">
              <a:off x="1447800" y="4902200"/>
              <a:ext cx="152400"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31" name="Line 26"/>
            <p:cNvSpPr>
              <a:spLocks noChangeShapeType="1"/>
            </p:cNvSpPr>
            <p:nvPr/>
          </p:nvSpPr>
          <p:spPr bwMode="auto">
            <a:xfrm flipH="1">
              <a:off x="1447800" y="5207000"/>
              <a:ext cx="152400" cy="0"/>
            </a:xfrm>
            <a:prstGeom prst="line">
              <a:avLst/>
            </a:prstGeom>
            <a:noFill/>
            <a:ln w="12700">
              <a:solidFill>
                <a:schemeClr val="tx1"/>
              </a:solidFill>
              <a:round/>
              <a:headEnd type="none" w="sm" len="sm"/>
              <a:tailEnd type="none" w="sm" len="sm"/>
            </a:ln>
            <a:effectLst/>
          </p:spPr>
          <p:txBody>
            <a:bodyPr wrap="none" anchor="ctr"/>
            <a:lstStyle/>
            <a:p>
              <a:endParaRPr lang="en-US"/>
            </a:p>
          </p:txBody>
        </p:sp>
        <p:sp>
          <p:nvSpPr>
            <p:cNvPr id="32" name="Rectangle 27"/>
            <p:cNvSpPr>
              <a:spLocks noChangeArrowheads="1"/>
            </p:cNvSpPr>
            <p:nvPr/>
          </p:nvSpPr>
          <p:spPr bwMode="auto">
            <a:xfrm>
              <a:off x="822325" y="2292350"/>
              <a:ext cx="419987" cy="3139963"/>
            </a:xfrm>
            <a:prstGeom prst="rect">
              <a:avLst/>
            </a:prstGeom>
            <a:noFill/>
            <a:ln w="9525">
              <a:noFill/>
              <a:miter lim="800000"/>
              <a:headEnd/>
              <a:tailEnd/>
            </a:ln>
            <a:effectLst/>
          </p:spPr>
          <p:txBody>
            <a:bodyPr wrap="none" lIns="92075" tIns="46038" rIns="92075" bIns="46038">
              <a:spAutoFit/>
            </a:bodyPr>
            <a:lstStyle/>
            <a:p>
              <a:r>
                <a:rPr lang="en-US" dirty="0"/>
                <a:t>10</a:t>
              </a:r>
            </a:p>
            <a:p>
              <a:r>
                <a:rPr lang="en-US" dirty="0"/>
                <a:t>  9</a:t>
              </a:r>
            </a:p>
            <a:p>
              <a:r>
                <a:rPr lang="en-US" dirty="0"/>
                <a:t>  8</a:t>
              </a:r>
            </a:p>
            <a:p>
              <a:r>
                <a:rPr lang="en-US" dirty="0"/>
                <a:t>  7</a:t>
              </a:r>
            </a:p>
            <a:p>
              <a:r>
                <a:rPr lang="en-US" dirty="0"/>
                <a:t>  6</a:t>
              </a:r>
            </a:p>
            <a:p>
              <a:r>
                <a:rPr lang="en-US" dirty="0"/>
                <a:t>  5</a:t>
              </a:r>
            </a:p>
            <a:p>
              <a:r>
                <a:rPr lang="en-US" dirty="0"/>
                <a:t>  4</a:t>
              </a:r>
            </a:p>
            <a:p>
              <a:r>
                <a:rPr lang="en-US" dirty="0"/>
                <a:t>  3</a:t>
              </a:r>
            </a:p>
            <a:p>
              <a:r>
                <a:rPr lang="en-US" dirty="0"/>
                <a:t>  2</a:t>
              </a:r>
            </a:p>
            <a:p>
              <a:r>
                <a:rPr lang="en-US" dirty="0"/>
                <a:t>  </a:t>
              </a:r>
              <a:r>
                <a:rPr lang="en-US" dirty="0" smtClean="0"/>
                <a:t>1</a:t>
              </a:r>
              <a:endParaRPr lang="en-US" dirty="0"/>
            </a:p>
            <a:p>
              <a:r>
                <a:rPr lang="en-US" dirty="0"/>
                <a:t>  0</a:t>
              </a:r>
            </a:p>
          </p:txBody>
        </p:sp>
        <p:sp>
          <p:nvSpPr>
            <p:cNvPr id="33" name="Line 28"/>
            <p:cNvSpPr>
              <a:spLocks noChangeShapeType="1"/>
            </p:cNvSpPr>
            <p:nvPr/>
          </p:nvSpPr>
          <p:spPr bwMode="auto">
            <a:xfrm flipH="1" flipV="1">
              <a:off x="2133600" y="1778000"/>
              <a:ext cx="5029200" cy="3124200"/>
            </a:xfrm>
            <a:prstGeom prst="line">
              <a:avLst/>
            </a:prstGeom>
            <a:noFill/>
            <a:ln w="12700">
              <a:solidFill>
                <a:schemeClr val="hlink"/>
              </a:solidFill>
              <a:round/>
              <a:headEnd type="none" w="sm" len="sm"/>
              <a:tailEnd type="none" w="sm" len="sm"/>
            </a:ln>
            <a:effectLst/>
          </p:spPr>
          <p:txBody>
            <a:bodyPr wrap="none" anchor="ctr"/>
            <a:lstStyle/>
            <a:p>
              <a:endParaRPr lang="en-US"/>
            </a:p>
          </p:txBody>
        </p:sp>
        <p:sp>
          <p:nvSpPr>
            <p:cNvPr id="34" name="Rectangle 29"/>
            <p:cNvSpPr>
              <a:spLocks noChangeArrowheads="1"/>
            </p:cNvSpPr>
            <p:nvPr/>
          </p:nvSpPr>
          <p:spPr bwMode="auto">
            <a:xfrm>
              <a:off x="3870325" y="6029325"/>
              <a:ext cx="641201" cy="369974"/>
            </a:xfrm>
            <a:prstGeom prst="rect">
              <a:avLst/>
            </a:prstGeom>
            <a:noFill/>
            <a:ln w="9525">
              <a:noFill/>
              <a:miter lim="800000"/>
              <a:headEnd/>
              <a:tailEnd/>
            </a:ln>
            <a:effectLst/>
          </p:spPr>
          <p:txBody>
            <a:bodyPr wrap="none" lIns="92075" tIns="46038" rIns="92075" bIns="46038">
              <a:spAutoFit/>
            </a:bodyPr>
            <a:lstStyle/>
            <a:p>
              <a:r>
                <a:rPr lang="en-US" dirty="0">
                  <a:latin typeface="Times New Roman" pitchFamily="18" charset="0"/>
                  <a:cs typeface="Times New Roman" pitchFamily="18" charset="0"/>
                </a:rPr>
                <a:t>     X</a:t>
              </a:r>
            </a:p>
          </p:txBody>
        </p:sp>
        <p:sp>
          <p:nvSpPr>
            <p:cNvPr id="35" name="Rectangle 30"/>
            <p:cNvSpPr>
              <a:spLocks noChangeArrowheads="1"/>
            </p:cNvSpPr>
            <p:nvPr/>
          </p:nvSpPr>
          <p:spPr bwMode="auto">
            <a:xfrm>
              <a:off x="60325" y="3209925"/>
              <a:ext cx="507575" cy="369974"/>
            </a:xfrm>
            <a:prstGeom prst="rect">
              <a:avLst/>
            </a:prstGeom>
            <a:noFill/>
            <a:ln w="9525">
              <a:noFill/>
              <a:miter lim="800000"/>
              <a:headEnd/>
              <a:tailEnd/>
            </a:ln>
            <a:effectLst/>
          </p:spPr>
          <p:txBody>
            <a:bodyPr wrap="none" lIns="92075" tIns="46038" rIns="92075" bIns="46038">
              <a:spAutoFit/>
            </a:bodyPr>
            <a:lstStyle/>
            <a:p>
              <a:r>
                <a:rPr lang="en-US" dirty="0"/>
                <a:t>  </a:t>
              </a:r>
              <a:r>
                <a:rPr lang="en-US" dirty="0">
                  <a:latin typeface="Times New Roman" pitchFamily="18" charset="0"/>
                  <a:cs typeface="Times New Roman" pitchFamily="18" charset="0"/>
                </a:rPr>
                <a:t> Y</a:t>
              </a:r>
            </a:p>
          </p:txBody>
        </p:sp>
        <p:sp>
          <p:nvSpPr>
            <p:cNvPr id="36" name="Oval 31"/>
            <p:cNvSpPr>
              <a:spLocks noChangeArrowheads="1"/>
            </p:cNvSpPr>
            <p:nvPr/>
          </p:nvSpPr>
          <p:spPr bwMode="auto">
            <a:xfrm>
              <a:off x="2216150" y="1784350"/>
              <a:ext cx="139700" cy="139700"/>
            </a:xfrm>
            <a:prstGeom prst="ellipse">
              <a:avLst/>
            </a:prstGeom>
            <a:solidFill>
              <a:srgbClr val="3366FF"/>
            </a:solidFill>
            <a:ln w="12700">
              <a:solidFill>
                <a:schemeClr val="tx1"/>
              </a:solidFill>
              <a:round/>
              <a:headEnd/>
              <a:tailEnd/>
            </a:ln>
            <a:effectLst/>
          </p:spPr>
          <p:txBody>
            <a:bodyPr wrap="none" anchor="ctr"/>
            <a:lstStyle/>
            <a:p>
              <a:endParaRPr lang="en-US"/>
            </a:p>
          </p:txBody>
        </p:sp>
        <p:sp>
          <p:nvSpPr>
            <p:cNvPr id="37" name="Oval 32"/>
            <p:cNvSpPr>
              <a:spLocks noChangeArrowheads="1"/>
            </p:cNvSpPr>
            <p:nvPr/>
          </p:nvSpPr>
          <p:spPr bwMode="auto">
            <a:xfrm>
              <a:off x="4578350" y="3232150"/>
              <a:ext cx="139700" cy="139700"/>
            </a:xfrm>
            <a:prstGeom prst="ellipse">
              <a:avLst/>
            </a:prstGeom>
            <a:solidFill>
              <a:srgbClr val="3366FF"/>
            </a:solidFill>
            <a:ln w="12700">
              <a:solidFill>
                <a:schemeClr val="tx1"/>
              </a:solidFill>
              <a:round/>
              <a:headEnd/>
              <a:tailEnd/>
            </a:ln>
            <a:effectLst/>
          </p:spPr>
          <p:txBody>
            <a:bodyPr wrap="none" anchor="ctr"/>
            <a:lstStyle/>
            <a:p>
              <a:endParaRPr lang="en-US"/>
            </a:p>
          </p:txBody>
        </p:sp>
        <p:sp>
          <p:nvSpPr>
            <p:cNvPr id="38" name="Oval 33"/>
            <p:cNvSpPr>
              <a:spLocks noChangeArrowheads="1"/>
            </p:cNvSpPr>
            <p:nvPr/>
          </p:nvSpPr>
          <p:spPr bwMode="auto">
            <a:xfrm>
              <a:off x="2825750" y="2165350"/>
              <a:ext cx="139700" cy="139700"/>
            </a:xfrm>
            <a:prstGeom prst="ellipse">
              <a:avLst/>
            </a:prstGeom>
            <a:solidFill>
              <a:srgbClr val="3366FF"/>
            </a:solidFill>
            <a:ln w="12700">
              <a:solidFill>
                <a:schemeClr val="tx1"/>
              </a:solidFill>
              <a:round/>
              <a:headEnd/>
              <a:tailEnd/>
            </a:ln>
            <a:effectLst/>
          </p:spPr>
          <p:txBody>
            <a:bodyPr wrap="none" anchor="ctr"/>
            <a:lstStyle/>
            <a:p>
              <a:endParaRPr lang="en-US"/>
            </a:p>
          </p:txBody>
        </p:sp>
        <p:sp>
          <p:nvSpPr>
            <p:cNvPr id="39" name="Oval 34"/>
            <p:cNvSpPr>
              <a:spLocks noChangeArrowheads="1"/>
            </p:cNvSpPr>
            <p:nvPr/>
          </p:nvSpPr>
          <p:spPr bwMode="auto">
            <a:xfrm>
              <a:off x="3435350" y="2546350"/>
              <a:ext cx="139700" cy="139700"/>
            </a:xfrm>
            <a:prstGeom prst="ellipse">
              <a:avLst/>
            </a:prstGeom>
            <a:solidFill>
              <a:srgbClr val="3366FF"/>
            </a:solidFill>
            <a:ln w="12700">
              <a:solidFill>
                <a:schemeClr val="tx1"/>
              </a:solidFill>
              <a:round/>
              <a:headEnd/>
              <a:tailEnd/>
            </a:ln>
            <a:effectLst/>
          </p:spPr>
          <p:txBody>
            <a:bodyPr wrap="none" anchor="ctr"/>
            <a:lstStyle/>
            <a:p>
              <a:endParaRPr lang="en-US"/>
            </a:p>
          </p:txBody>
        </p:sp>
        <p:sp>
          <p:nvSpPr>
            <p:cNvPr id="40" name="Oval 35"/>
            <p:cNvSpPr>
              <a:spLocks noChangeArrowheads="1"/>
            </p:cNvSpPr>
            <p:nvPr/>
          </p:nvSpPr>
          <p:spPr bwMode="auto">
            <a:xfrm>
              <a:off x="3968750" y="2871229"/>
              <a:ext cx="139700" cy="139700"/>
            </a:xfrm>
            <a:prstGeom prst="ellipse">
              <a:avLst/>
            </a:prstGeom>
            <a:solidFill>
              <a:srgbClr val="3366FF"/>
            </a:solidFill>
            <a:ln w="12700">
              <a:solidFill>
                <a:schemeClr val="tx1"/>
              </a:solidFill>
              <a:round/>
              <a:headEnd/>
              <a:tailEnd/>
            </a:ln>
            <a:effectLst/>
          </p:spPr>
          <p:txBody>
            <a:bodyPr wrap="none" anchor="ctr"/>
            <a:lstStyle/>
            <a:p>
              <a:endParaRPr lang="en-US"/>
            </a:p>
          </p:txBody>
        </p:sp>
        <p:sp>
          <p:nvSpPr>
            <p:cNvPr id="41" name="Oval 36"/>
            <p:cNvSpPr>
              <a:spLocks noChangeArrowheads="1"/>
            </p:cNvSpPr>
            <p:nvPr/>
          </p:nvSpPr>
          <p:spPr bwMode="auto">
            <a:xfrm>
              <a:off x="6330950" y="4375150"/>
              <a:ext cx="139700" cy="139700"/>
            </a:xfrm>
            <a:prstGeom prst="ellipse">
              <a:avLst/>
            </a:prstGeom>
            <a:solidFill>
              <a:srgbClr val="3366FF"/>
            </a:solidFill>
            <a:ln w="12700">
              <a:solidFill>
                <a:schemeClr val="tx1"/>
              </a:solidFill>
              <a:round/>
              <a:headEnd/>
              <a:tailEnd/>
            </a:ln>
            <a:effectLst/>
          </p:spPr>
          <p:txBody>
            <a:bodyPr wrap="none" anchor="ctr"/>
            <a:lstStyle/>
            <a:p>
              <a:endParaRPr lang="en-US"/>
            </a:p>
          </p:txBody>
        </p:sp>
        <p:sp>
          <p:nvSpPr>
            <p:cNvPr id="42" name="Oval 37"/>
            <p:cNvSpPr>
              <a:spLocks noChangeArrowheads="1"/>
            </p:cNvSpPr>
            <p:nvPr/>
          </p:nvSpPr>
          <p:spPr bwMode="auto">
            <a:xfrm>
              <a:off x="5873750" y="4070350"/>
              <a:ext cx="139700" cy="139700"/>
            </a:xfrm>
            <a:prstGeom prst="ellipse">
              <a:avLst/>
            </a:prstGeom>
            <a:solidFill>
              <a:srgbClr val="3366FF"/>
            </a:solidFill>
            <a:ln w="12700">
              <a:solidFill>
                <a:schemeClr val="tx1"/>
              </a:solidFill>
              <a:round/>
              <a:headEnd/>
              <a:tailEnd/>
            </a:ln>
            <a:effectLst/>
          </p:spPr>
          <p:txBody>
            <a:bodyPr wrap="none" anchor="ctr"/>
            <a:lstStyle/>
            <a:p>
              <a:endParaRPr lang="en-US"/>
            </a:p>
          </p:txBody>
        </p:sp>
        <p:sp>
          <p:nvSpPr>
            <p:cNvPr id="43" name="Oval 38"/>
            <p:cNvSpPr>
              <a:spLocks noChangeArrowheads="1"/>
            </p:cNvSpPr>
            <p:nvPr/>
          </p:nvSpPr>
          <p:spPr bwMode="auto">
            <a:xfrm>
              <a:off x="5416550" y="3765550"/>
              <a:ext cx="139700" cy="139700"/>
            </a:xfrm>
            <a:prstGeom prst="ellipse">
              <a:avLst/>
            </a:prstGeom>
            <a:solidFill>
              <a:srgbClr val="3366FF"/>
            </a:solidFill>
            <a:ln w="12700">
              <a:solidFill>
                <a:schemeClr val="tx1"/>
              </a:solidFill>
              <a:round/>
              <a:headEnd/>
              <a:tailEnd/>
            </a:ln>
            <a:effectLst/>
          </p:spPr>
          <p:txBody>
            <a:bodyPr wrap="none" anchor="ctr"/>
            <a:lstStyle/>
            <a:p>
              <a:endParaRPr lang="en-US"/>
            </a:p>
          </p:txBody>
        </p:sp>
        <p:sp>
          <p:nvSpPr>
            <p:cNvPr id="44" name="Oval 39"/>
            <p:cNvSpPr>
              <a:spLocks noChangeArrowheads="1"/>
            </p:cNvSpPr>
            <p:nvPr/>
          </p:nvSpPr>
          <p:spPr bwMode="auto">
            <a:xfrm>
              <a:off x="5035550" y="3536950"/>
              <a:ext cx="139700" cy="139700"/>
            </a:xfrm>
            <a:prstGeom prst="ellipse">
              <a:avLst/>
            </a:prstGeom>
            <a:solidFill>
              <a:srgbClr val="3366FF"/>
            </a:solidFill>
            <a:ln w="12700">
              <a:solidFill>
                <a:schemeClr val="tx1"/>
              </a:solidFill>
              <a:round/>
              <a:headEnd/>
              <a:tailEnd/>
            </a:ln>
            <a:effectLst/>
          </p:spPr>
          <p:txBody>
            <a:bodyPr wrap="none" anchor="ctr"/>
            <a:lstStyle/>
            <a:p>
              <a:endParaRPr lang="en-US"/>
            </a:p>
          </p:txBody>
        </p:sp>
        <p:sp>
          <p:nvSpPr>
            <p:cNvPr id="45" name="Oval 40"/>
            <p:cNvSpPr>
              <a:spLocks noChangeArrowheads="1"/>
            </p:cNvSpPr>
            <p:nvPr/>
          </p:nvSpPr>
          <p:spPr bwMode="auto">
            <a:xfrm>
              <a:off x="6940550" y="4756150"/>
              <a:ext cx="139700" cy="139700"/>
            </a:xfrm>
            <a:prstGeom prst="ellipse">
              <a:avLst/>
            </a:prstGeom>
            <a:solidFill>
              <a:srgbClr val="3366FF"/>
            </a:solidFill>
            <a:ln w="12700">
              <a:solidFill>
                <a:schemeClr val="tx1"/>
              </a:solidFill>
              <a:round/>
              <a:headEnd/>
              <a:tailEnd/>
            </a:ln>
            <a:effectLst/>
          </p:spPr>
          <p:txBody>
            <a:bodyPr wrap="none" anchor="ct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a:bodyPr>
          <a:lstStyle/>
          <a:p>
            <a:r>
              <a:rPr lang="en-US" dirty="0" smtClean="0">
                <a:solidFill>
                  <a:srgbClr val="4DB14B"/>
                </a:solidFill>
                <a:latin typeface="Times New Roman" pitchFamily="18" charset="0"/>
                <a:cs typeface="Times New Roman" pitchFamily="18" charset="0"/>
              </a:rPr>
              <a:t>Perfect Positive Correlation</a:t>
            </a:r>
            <a:endParaRPr lang="en-US" dirty="0">
              <a:solidFill>
                <a:srgbClr val="4DB14B"/>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7</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grpSp>
        <p:nvGrpSpPr>
          <p:cNvPr id="83" name="Group 82"/>
          <p:cNvGrpSpPr/>
          <p:nvPr/>
        </p:nvGrpSpPr>
        <p:grpSpPr>
          <a:xfrm>
            <a:off x="757237" y="1371600"/>
            <a:ext cx="7629525" cy="4953000"/>
            <a:chOff x="60325" y="1533525"/>
            <a:chExt cx="7629525" cy="4953000"/>
          </a:xfrm>
        </p:grpSpPr>
        <p:sp>
          <p:nvSpPr>
            <p:cNvPr id="84" name="Rectangle 83"/>
            <p:cNvSpPr>
              <a:spLocks noChangeArrowheads="1"/>
            </p:cNvSpPr>
            <p:nvPr/>
          </p:nvSpPr>
          <p:spPr bwMode="auto">
            <a:xfrm>
              <a:off x="1606550" y="1708150"/>
              <a:ext cx="6083300" cy="3644900"/>
            </a:xfrm>
            <a:prstGeom prst="rect">
              <a:avLst/>
            </a:prstGeom>
            <a:solidFill>
              <a:srgbClr val="C0C0C0"/>
            </a:solidFill>
            <a:ln w="12700">
              <a:solidFill>
                <a:schemeClr val="tx1"/>
              </a:solidFill>
              <a:miter lim="800000"/>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85" name="Line 4"/>
            <p:cNvSpPr>
              <a:spLocks noChangeShapeType="1"/>
            </p:cNvSpPr>
            <p:nvPr/>
          </p:nvSpPr>
          <p:spPr bwMode="auto">
            <a:xfrm>
              <a:off x="4419600" y="5359400"/>
              <a:ext cx="0" cy="15240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86" name="Line 5"/>
            <p:cNvSpPr>
              <a:spLocks noChangeShapeType="1"/>
            </p:cNvSpPr>
            <p:nvPr/>
          </p:nvSpPr>
          <p:spPr bwMode="auto">
            <a:xfrm>
              <a:off x="3886200" y="5359400"/>
              <a:ext cx="0" cy="15240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87" name="Line 6"/>
            <p:cNvSpPr>
              <a:spLocks noChangeShapeType="1"/>
            </p:cNvSpPr>
            <p:nvPr/>
          </p:nvSpPr>
          <p:spPr bwMode="auto">
            <a:xfrm>
              <a:off x="4953000" y="5359400"/>
              <a:ext cx="0" cy="15240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88" name="Line 7"/>
            <p:cNvSpPr>
              <a:spLocks noChangeShapeType="1"/>
            </p:cNvSpPr>
            <p:nvPr/>
          </p:nvSpPr>
          <p:spPr bwMode="auto">
            <a:xfrm>
              <a:off x="5486400" y="5359400"/>
              <a:ext cx="0" cy="15240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89" name="Line 8"/>
            <p:cNvSpPr>
              <a:spLocks noChangeShapeType="1"/>
            </p:cNvSpPr>
            <p:nvPr/>
          </p:nvSpPr>
          <p:spPr bwMode="auto">
            <a:xfrm>
              <a:off x="6019800" y="5359400"/>
              <a:ext cx="0" cy="15240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90" name="Line 9"/>
            <p:cNvSpPr>
              <a:spLocks noChangeShapeType="1"/>
            </p:cNvSpPr>
            <p:nvPr/>
          </p:nvSpPr>
          <p:spPr bwMode="auto">
            <a:xfrm>
              <a:off x="6629400" y="5359400"/>
              <a:ext cx="0" cy="15240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91" name="Line 10"/>
            <p:cNvSpPr>
              <a:spLocks noChangeShapeType="1"/>
            </p:cNvSpPr>
            <p:nvPr/>
          </p:nvSpPr>
          <p:spPr bwMode="auto">
            <a:xfrm>
              <a:off x="7239000" y="5359400"/>
              <a:ext cx="0" cy="15240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92" name="Line 11"/>
            <p:cNvSpPr>
              <a:spLocks noChangeShapeType="1"/>
            </p:cNvSpPr>
            <p:nvPr/>
          </p:nvSpPr>
          <p:spPr bwMode="auto">
            <a:xfrm>
              <a:off x="3352800" y="5359400"/>
              <a:ext cx="0" cy="15240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93" name="Line 12"/>
            <p:cNvSpPr>
              <a:spLocks noChangeShapeType="1"/>
            </p:cNvSpPr>
            <p:nvPr/>
          </p:nvSpPr>
          <p:spPr bwMode="auto">
            <a:xfrm>
              <a:off x="2819400" y="5359400"/>
              <a:ext cx="0" cy="15240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94" name="Line 13"/>
            <p:cNvSpPr>
              <a:spLocks noChangeShapeType="1"/>
            </p:cNvSpPr>
            <p:nvPr/>
          </p:nvSpPr>
          <p:spPr bwMode="auto">
            <a:xfrm>
              <a:off x="2286000" y="5359400"/>
              <a:ext cx="0" cy="15240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95" name="Line 14"/>
            <p:cNvSpPr>
              <a:spLocks noChangeShapeType="1"/>
            </p:cNvSpPr>
            <p:nvPr/>
          </p:nvSpPr>
          <p:spPr bwMode="auto">
            <a:xfrm>
              <a:off x="1752600" y="5359400"/>
              <a:ext cx="0" cy="15240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96" name="Rectangle 95"/>
            <p:cNvSpPr>
              <a:spLocks noChangeArrowheads="1"/>
            </p:cNvSpPr>
            <p:nvPr/>
          </p:nvSpPr>
          <p:spPr bwMode="auto">
            <a:xfrm>
              <a:off x="1431925" y="5648325"/>
              <a:ext cx="6127750" cy="457200"/>
            </a:xfrm>
            <a:prstGeom prst="rect">
              <a:avLst/>
            </a:prstGeom>
            <a:noFill/>
            <a:ln w="9525">
              <a:noFill/>
              <a:miter lim="800000"/>
              <a:headEnd/>
              <a:tailEnd/>
            </a:ln>
            <a:effectLst/>
          </p:spPr>
          <p:txBody>
            <a:bodyPr wrap="none" lIns="92075" tIns="46038" rIns="92075" bIns="46038">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r>
                <a:rPr lang="en-US"/>
                <a:t>  0     1     2      3    4     5     6     7     8      9      10</a:t>
              </a:r>
            </a:p>
          </p:txBody>
        </p:sp>
        <p:sp>
          <p:nvSpPr>
            <p:cNvPr id="97" name="Line 16"/>
            <p:cNvSpPr>
              <a:spLocks noChangeShapeType="1"/>
            </p:cNvSpPr>
            <p:nvPr/>
          </p:nvSpPr>
          <p:spPr bwMode="auto">
            <a:xfrm flipH="1">
              <a:off x="1447800" y="2159000"/>
              <a:ext cx="152400" cy="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98" name="Line 17"/>
            <p:cNvSpPr>
              <a:spLocks noChangeShapeType="1"/>
            </p:cNvSpPr>
            <p:nvPr/>
          </p:nvSpPr>
          <p:spPr bwMode="auto">
            <a:xfrm flipH="1">
              <a:off x="1447800" y="1778000"/>
              <a:ext cx="152400" cy="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99" name="Line 18"/>
            <p:cNvSpPr>
              <a:spLocks noChangeShapeType="1"/>
            </p:cNvSpPr>
            <p:nvPr/>
          </p:nvSpPr>
          <p:spPr bwMode="auto">
            <a:xfrm flipH="1">
              <a:off x="1447800" y="2540000"/>
              <a:ext cx="152400" cy="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00" name="Line 19"/>
            <p:cNvSpPr>
              <a:spLocks noChangeShapeType="1"/>
            </p:cNvSpPr>
            <p:nvPr/>
          </p:nvSpPr>
          <p:spPr bwMode="auto">
            <a:xfrm flipH="1">
              <a:off x="1447800" y="2844800"/>
              <a:ext cx="152400" cy="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01" name="Line 20"/>
            <p:cNvSpPr>
              <a:spLocks noChangeShapeType="1"/>
            </p:cNvSpPr>
            <p:nvPr/>
          </p:nvSpPr>
          <p:spPr bwMode="auto">
            <a:xfrm flipH="1">
              <a:off x="1447800" y="3149600"/>
              <a:ext cx="152400" cy="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02" name="Line 21"/>
            <p:cNvSpPr>
              <a:spLocks noChangeShapeType="1"/>
            </p:cNvSpPr>
            <p:nvPr/>
          </p:nvSpPr>
          <p:spPr bwMode="auto">
            <a:xfrm flipH="1">
              <a:off x="1447800" y="3454400"/>
              <a:ext cx="152400" cy="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03" name="Line 22"/>
            <p:cNvSpPr>
              <a:spLocks noChangeShapeType="1"/>
            </p:cNvSpPr>
            <p:nvPr/>
          </p:nvSpPr>
          <p:spPr bwMode="auto">
            <a:xfrm flipH="1">
              <a:off x="1447800" y="3835400"/>
              <a:ext cx="152400" cy="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04" name="Line 23"/>
            <p:cNvSpPr>
              <a:spLocks noChangeShapeType="1"/>
            </p:cNvSpPr>
            <p:nvPr/>
          </p:nvSpPr>
          <p:spPr bwMode="auto">
            <a:xfrm flipH="1">
              <a:off x="1447800" y="4216400"/>
              <a:ext cx="152400" cy="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05" name="Line 24"/>
            <p:cNvSpPr>
              <a:spLocks noChangeShapeType="1"/>
            </p:cNvSpPr>
            <p:nvPr/>
          </p:nvSpPr>
          <p:spPr bwMode="auto">
            <a:xfrm flipH="1">
              <a:off x="1447800" y="4521200"/>
              <a:ext cx="152400" cy="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06" name="Line 25"/>
            <p:cNvSpPr>
              <a:spLocks noChangeShapeType="1"/>
            </p:cNvSpPr>
            <p:nvPr/>
          </p:nvSpPr>
          <p:spPr bwMode="auto">
            <a:xfrm flipH="1">
              <a:off x="1447800" y="4902200"/>
              <a:ext cx="152400" cy="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07" name="Line 26"/>
            <p:cNvSpPr>
              <a:spLocks noChangeShapeType="1"/>
            </p:cNvSpPr>
            <p:nvPr/>
          </p:nvSpPr>
          <p:spPr bwMode="auto">
            <a:xfrm flipH="1">
              <a:off x="1447800" y="5207000"/>
              <a:ext cx="152400" cy="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08" name="Rectangle 107"/>
            <p:cNvSpPr>
              <a:spLocks noChangeArrowheads="1"/>
            </p:cNvSpPr>
            <p:nvPr/>
          </p:nvSpPr>
          <p:spPr bwMode="auto">
            <a:xfrm>
              <a:off x="822325" y="1533525"/>
              <a:ext cx="488950" cy="4108450"/>
            </a:xfrm>
            <a:prstGeom prst="rect">
              <a:avLst/>
            </a:prstGeom>
            <a:noFill/>
            <a:ln w="9525">
              <a:noFill/>
              <a:miter lim="800000"/>
              <a:headEnd/>
              <a:tailEnd/>
            </a:ln>
            <a:effectLst/>
          </p:spPr>
          <p:txBody>
            <a:bodyPr wrap="none" lIns="92075" tIns="46038" rIns="92075" bIns="46038">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r>
                <a:rPr lang="en-US"/>
                <a:t>10</a:t>
              </a:r>
            </a:p>
            <a:p>
              <a:r>
                <a:rPr lang="en-US"/>
                <a:t>  9</a:t>
              </a:r>
            </a:p>
            <a:p>
              <a:r>
                <a:rPr lang="en-US"/>
                <a:t>  8</a:t>
              </a:r>
            </a:p>
            <a:p>
              <a:r>
                <a:rPr lang="en-US"/>
                <a:t>  7</a:t>
              </a:r>
            </a:p>
            <a:p>
              <a:r>
                <a:rPr lang="en-US"/>
                <a:t>  6</a:t>
              </a:r>
            </a:p>
            <a:p>
              <a:r>
                <a:rPr lang="en-US"/>
                <a:t>  5</a:t>
              </a:r>
            </a:p>
            <a:p>
              <a:r>
                <a:rPr lang="en-US"/>
                <a:t>  4</a:t>
              </a:r>
            </a:p>
            <a:p>
              <a:r>
                <a:rPr lang="en-US"/>
                <a:t>  3</a:t>
              </a:r>
            </a:p>
            <a:p>
              <a:r>
                <a:rPr lang="en-US"/>
                <a:t>  2</a:t>
              </a:r>
            </a:p>
            <a:p>
              <a:r>
                <a:rPr lang="en-US"/>
                <a:t>  1</a:t>
              </a:r>
            </a:p>
            <a:p>
              <a:r>
                <a:rPr lang="en-US"/>
                <a:t>  0</a:t>
              </a:r>
            </a:p>
          </p:txBody>
        </p:sp>
        <p:sp>
          <p:nvSpPr>
            <p:cNvPr id="109" name="Line 28"/>
            <p:cNvSpPr>
              <a:spLocks noChangeShapeType="1"/>
            </p:cNvSpPr>
            <p:nvPr/>
          </p:nvSpPr>
          <p:spPr bwMode="auto">
            <a:xfrm flipV="1">
              <a:off x="2133600" y="1778000"/>
              <a:ext cx="5029200" cy="3124200"/>
            </a:xfrm>
            <a:prstGeom prst="line">
              <a:avLst/>
            </a:prstGeom>
            <a:noFill/>
            <a:ln w="12700">
              <a:solidFill>
                <a:schemeClr val="hlink"/>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10" name="Rectangle 109"/>
            <p:cNvSpPr>
              <a:spLocks noChangeArrowheads="1"/>
            </p:cNvSpPr>
            <p:nvPr/>
          </p:nvSpPr>
          <p:spPr bwMode="auto">
            <a:xfrm>
              <a:off x="3870325" y="6029325"/>
              <a:ext cx="785813" cy="457200"/>
            </a:xfrm>
            <a:prstGeom prst="rect">
              <a:avLst/>
            </a:prstGeom>
            <a:noFill/>
            <a:ln w="9525">
              <a:noFill/>
              <a:miter lim="800000"/>
              <a:headEnd/>
              <a:tailEnd/>
            </a:ln>
            <a:effectLst/>
          </p:spPr>
          <p:txBody>
            <a:bodyPr wrap="none" lIns="92075" tIns="46038" rIns="92075" bIns="46038">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r>
                <a:rPr lang="en-US"/>
                <a:t>     X</a:t>
              </a:r>
            </a:p>
          </p:txBody>
        </p:sp>
        <p:sp>
          <p:nvSpPr>
            <p:cNvPr id="111" name="Rectangle 110"/>
            <p:cNvSpPr>
              <a:spLocks noChangeArrowheads="1"/>
            </p:cNvSpPr>
            <p:nvPr/>
          </p:nvSpPr>
          <p:spPr bwMode="auto">
            <a:xfrm>
              <a:off x="60325" y="3209925"/>
              <a:ext cx="633413" cy="457200"/>
            </a:xfrm>
            <a:prstGeom prst="rect">
              <a:avLst/>
            </a:prstGeom>
            <a:noFill/>
            <a:ln w="9525">
              <a:noFill/>
              <a:miter lim="800000"/>
              <a:headEnd/>
              <a:tailEnd/>
            </a:ln>
            <a:effectLst/>
          </p:spPr>
          <p:txBody>
            <a:bodyPr wrap="none" lIns="92075" tIns="46038" rIns="92075" bIns="46038">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r>
                <a:rPr lang="en-US"/>
                <a:t>   Y</a:t>
              </a:r>
            </a:p>
          </p:txBody>
        </p:sp>
        <p:sp>
          <p:nvSpPr>
            <p:cNvPr id="112" name="Oval 111"/>
            <p:cNvSpPr>
              <a:spLocks noChangeArrowheads="1"/>
            </p:cNvSpPr>
            <p:nvPr/>
          </p:nvSpPr>
          <p:spPr bwMode="auto">
            <a:xfrm>
              <a:off x="3587750" y="3841750"/>
              <a:ext cx="139700" cy="1397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13" name="Oval 112"/>
            <p:cNvSpPr>
              <a:spLocks noChangeArrowheads="1"/>
            </p:cNvSpPr>
            <p:nvPr/>
          </p:nvSpPr>
          <p:spPr bwMode="auto">
            <a:xfrm>
              <a:off x="2978150" y="4222750"/>
              <a:ext cx="139700" cy="1397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14" name="Oval 113"/>
            <p:cNvSpPr>
              <a:spLocks noChangeArrowheads="1"/>
            </p:cNvSpPr>
            <p:nvPr/>
          </p:nvSpPr>
          <p:spPr bwMode="auto">
            <a:xfrm>
              <a:off x="4197350" y="3536950"/>
              <a:ext cx="139700" cy="1397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15" name="Oval 114"/>
            <p:cNvSpPr>
              <a:spLocks noChangeArrowheads="1"/>
            </p:cNvSpPr>
            <p:nvPr/>
          </p:nvSpPr>
          <p:spPr bwMode="auto">
            <a:xfrm>
              <a:off x="7016750" y="1784350"/>
              <a:ext cx="139700" cy="1397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16" name="Oval 115"/>
            <p:cNvSpPr>
              <a:spLocks noChangeArrowheads="1"/>
            </p:cNvSpPr>
            <p:nvPr/>
          </p:nvSpPr>
          <p:spPr bwMode="auto">
            <a:xfrm>
              <a:off x="2139950" y="4756150"/>
              <a:ext cx="139700" cy="1397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17" name="Oval 116"/>
            <p:cNvSpPr>
              <a:spLocks noChangeArrowheads="1"/>
            </p:cNvSpPr>
            <p:nvPr/>
          </p:nvSpPr>
          <p:spPr bwMode="auto">
            <a:xfrm>
              <a:off x="5568950" y="2622550"/>
              <a:ext cx="139700" cy="1397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18" name="Oval 117"/>
            <p:cNvSpPr>
              <a:spLocks noChangeArrowheads="1"/>
            </p:cNvSpPr>
            <p:nvPr/>
          </p:nvSpPr>
          <p:spPr bwMode="auto">
            <a:xfrm>
              <a:off x="6254750" y="2241550"/>
              <a:ext cx="139700" cy="1397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19" name="Oval 118"/>
            <p:cNvSpPr>
              <a:spLocks noChangeArrowheads="1"/>
            </p:cNvSpPr>
            <p:nvPr/>
          </p:nvSpPr>
          <p:spPr bwMode="auto">
            <a:xfrm>
              <a:off x="4806950" y="3138742"/>
              <a:ext cx="139700" cy="1397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a:bodyPr>
          <a:lstStyle/>
          <a:p>
            <a:r>
              <a:rPr lang="en-US" b="1" dirty="0" smtClean="0">
                <a:solidFill>
                  <a:srgbClr val="4DB14B"/>
                </a:solidFill>
                <a:latin typeface="Times New Roman" pitchFamily="18" charset="0"/>
                <a:cs typeface="Times New Roman" pitchFamily="18" charset="0"/>
              </a:rPr>
              <a:t>Zero Correlation</a:t>
            </a:r>
            <a:endParaRPr lang="en-US" b="1" dirty="0">
              <a:solidFill>
                <a:srgbClr val="4DB14B"/>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8</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grpSp>
        <p:nvGrpSpPr>
          <p:cNvPr id="126" name="Group 125"/>
          <p:cNvGrpSpPr/>
          <p:nvPr/>
        </p:nvGrpSpPr>
        <p:grpSpPr>
          <a:xfrm>
            <a:off x="757237" y="1447800"/>
            <a:ext cx="7629525" cy="4953000"/>
            <a:chOff x="757237" y="952500"/>
            <a:chExt cx="7629525" cy="4953000"/>
          </a:xfrm>
        </p:grpSpPr>
        <p:sp>
          <p:nvSpPr>
            <p:cNvPr id="42" name="Rectangle 41"/>
            <p:cNvSpPr>
              <a:spLocks noChangeArrowheads="1"/>
            </p:cNvSpPr>
            <p:nvPr/>
          </p:nvSpPr>
          <p:spPr bwMode="auto">
            <a:xfrm>
              <a:off x="2303462" y="1127125"/>
              <a:ext cx="6083300" cy="3644900"/>
            </a:xfrm>
            <a:prstGeom prst="rect">
              <a:avLst/>
            </a:prstGeom>
            <a:solidFill>
              <a:srgbClr val="C0C0C0"/>
            </a:solidFill>
            <a:ln w="12700">
              <a:solidFill>
                <a:schemeClr val="tx1"/>
              </a:solidFill>
              <a:miter lim="800000"/>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43" name="Line 4"/>
            <p:cNvSpPr>
              <a:spLocks noChangeShapeType="1"/>
            </p:cNvSpPr>
            <p:nvPr/>
          </p:nvSpPr>
          <p:spPr bwMode="auto">
            <a:xfrm>
              <a:off x="5116512" y="4778375"/>
              <a:ext cx="0" cy="15240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44" name="Line 5"/>
            <p:cNvSpPr>
              <a:spLocks noChangeShapeType="1"/>
            </p:cNvSpPr>
            <p:nvPr/>
          </p:nvSpPr>
          <p:spPr bwMode="auto">
            <a:xfrm>
              <a:off x="4583112" y="4778375"/>
              <a:ext cx="0" cy="15240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45" name="Line 6"/>
            <p:cNvSpPr>
              <a:spLocks noChangeShapeType="1"/>
            </p:cNvSpPr>
            <p:nvPr/>
          </p:nvSpPr>
          <p:spPr bwMode="auto">
            <a:xfrm>
              <a:off x="5649912" y="4778375"/>
              <a:ext cx="0" cy="15240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46" name="Line 7"/>
            <p:cNvSpPr>
              <a:spLocks noChangeShapeType="1"/>
            </p:cNvSpPr>
            <p:nvPr/>
          </p:nvSpPr>
          <p:spPr bwMode="auto">
            <a:xfrm>
              <a:off x="6183312" y="4778375"/>
              <a:ext cx="0" cy="15240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47" name="Line 8"/>
            <p:cNvSpPr>
              <a:spLocks noChangeShapeType="1"/>
            </p:cNvSpPr>
            <p:nvPr/>
          </p:nvSpPr>
          <p:spPr bwMode="auto">
            <a:xfrm>
              <a:off x="6716712" y="4778375"/>
              <a:ext cx="0" cy="15240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48" name="Line 9"/>
            <p:cNvSpPr>
              <a:spLocks noChangeShapeType="1"/>
            </p:cNvSpPr>
            <p:nvPr/>
          </p:nvSpPr>
          <p:spPr bwMode="auto">
            <a:xfrm>
              <a:off x="7326312" y="4778375"/>
              <a:ext cx="0" cy="15240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49" name="Line 10"/>
            <p:cNvSpPr>
              <a:spLocks noChangeShapeType="1"/>
            </p:cNvSpPr>
            <p:nvPr/>
          </p:nvSpPr>
          <p:spPr bwMode="auto">
            <a:xfrm>
              <a:off x="7935912" y="4778375"/>
              <a:ext cx="0" cy="15240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50" name="Line 11"/>
            <p:cNvSpPr>
              <a:spLocks noChangeShapeType="1"/>
            </p:cNvSpPr>
            <p:nvPr/>
          </p:nvSpPr>
          <p:spPr bwMode="auto">
            <a:xfrm>
              <a:off x="4049712" y="4778375"/>
              <a:ext cx="0" cy="15240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51" name="Line 12"/>
            <p:cNvSpPr>
              <a:spLocks noChangeShapeType="1"/>
            </p:cNvSpPr>
            <p:nvPr/>
          </p:nvSpPr>
          <p:spPr bwMode="auto">
            <a:xfrm>
              <a:off x="3516312" y="4778375"/>
              <a:ext cx="0" cy="15240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52" name="Line 13"/>
            <p:cNvSpPr>
              <a:spLocks noChangeShapeType="1"/>
            </p:cNvSpPr>
            <p:nvPr/>
          </p:nvSpPr>
          <p:spPr bwMode="auto">
            <a:xfrm>
              <a:off x="2982912" y="4778375"/>
              <a:ext cx="0" cy="15240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53" name="Line 14"/>
            <p:cNvSpPr>
              <a:spLocks noChangeShapeType="1"/>
            </p:cNvSpPr>
            <p:nvPr/>
          </p:nvSpPr>
          <p:spPr bwMode="auto">
            <a:xfrm>
              <a:off x="2449512" y="4778375"/>
              <a:ext cx="0" cy="15240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54" name="Rectangle 53"/>
            <p:cNvSpPr>
              <a:spLocks noChangeArrowheads="1"/>
            </p:cNvSpPr>
            <p:nvPr/>
          </p:nvSpPr>
          <p:spPr bwMode="auto">
            <a:xfrm>
              <a:off x="2128837" y="5067300"/>
              <a:ext cx="6127750" cy="457200"/>
            </a:xfrm>
            <a:prstGeom prst="rect">
              <a:avLst/>
            </a:prstGeom>
            <a:noFill/>
            <a:ln w="9525">
              <a:noFill/>
              <a:miter lim="800000"/>
              <a:headEnd/>
              <a:tailEnd/>
            </a:ln>
            <a:effectLst/>
          </p:spPr>
          <p:txBody>
            <a:bodyPr wrap="none" lIns="92075" tIns="46038" rIns="92075" bIns="46038">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r>
                <a:rPr lang="en-US"/>
                <a:t>  0     1     2      3    4     5     6     7     8      9      10</a:t>
              </a:r>
            </a:p>
          </p:txBody>
        </p:sp>
        <p:sp>
          <p:nvSpPr>
            <p:cNvPr id="55" name="Line 16"/>
            <p:cNvSpPr>
              <a:spLocks noChangeShapeType="1"/>
            </p:cNvSpPr>
            <p:nvPr/>
          </p:nvSpPr>
          <p:spPr bwMode="auto">
            <a:xfrm flipH="1">
              <a:off x="2144712" y="1577975"/>
              <a:ext cx="152400" cy="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56" name="Line 17"/>
            <p:cNvSpPr>
              <a:spLocks noChangeShapeType="1"/>
            </p:cNvSpPr>
            <p:nvPr/>
          </p:nvSpPr>
          <p:spPr bwMode="auto">
            <a:xfrm flipH="1">
              <a:off x="2144712" y="1196975"/>
              <a:ext cx="152400" cy="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57" name="Line 18"/>
            <p:cNvSpPr>
              <a:spLocks noChangeShapeType="1"/>
            </p:cNvSpPr>
            <p:nvPr/>
          </p:nvSpPr>
          <p:spPr bwMode="auto">
            <a:xfrm flipH="1">
              <a:off x="2144712" y="1958975"/>
              <a:ext cx="152400" cy="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58" name="Line 19"/>
            <p:cNvSpPr>
              <a:spLocks noChangeShapeType="1"/>
            </p:cNvSpPr>
            <p:nvPr/>
          </p:nvSpPr>
          <p:spPr bwMode="auto">
            <a:xfrm flipH="1">
              <a:off x="2144712" y="2263775"/>
              <a:ext cx="152400" cy="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59" name="Line 20"/>
            <p:cNvSpPr>
              <a:spLocks noChangeShapeType="1"/>
            </p:cNvSpPr>
            <p:nvPr/>
          </p:nvSpPr>
          <p:spPr bwMode="auto">
            <a:xfrm flipH="1">
              <a:off x="2144712" y="2568575"/>
              <a:ext cx="152400" cy="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60" name="Line 21"/>
            <p:cNvSpPr>
              <a:spLocks noChangeShapeType="1"/>
            </p:cNvSpPr>
            <p:nvPr/>
          </p:nvSpPr>
          <p:spPr bwMode="auto">
            <a:xfrm flipH="1">
              <a:off x="2144712" y="2873375"/>
              <a:ext cx="152400" cy="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61" name="Line 22"/>
            <p:cNvSpPr>
              <a:spLocks noChangeShapeType="1"/>
            </p:cNvSpPr>
            <p:nvPr/>
          </p:nvSpPr>
          <p:spPr bwMode="auto">
            <a:xfrm flipH="1">
              <a:off x="2144712" y="3254375"/>
              <a:ext cx="152400" cy="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62" name="Line 23"/>
            <p:cNvSpPr>
              <a:spLocks noChangeShapeType="1"/>
            </p:cNvSpPr>
            <p:nvPr/>
          </p:nvSpPr>
          <p:spPr bwMode="auto">
            <a:xfrm flipH="1">
              <a:off x="2144712" y="3635375"/>
              <a:ext cx="152400" cy="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63" name="Line 24"/>
            <p:cNvSpPr>
              <a:spLocks noChangeShapeType="1"/>
            </p:cNvSpPr>
            <p:nvPr/>
          </p:nvSpPr>
          <p:spPr bwMode="auto">
            <a:xfrm flipH="1">
              <a:off x="2144712" y="3940175"/>
              <a:ext cx="152400" cy="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64" name="Line 25"/>
            <p:cNvSpPr>
              <a:spLocks noChangeShapeType="1"/>
            </p:cNvSpPr>
            <p:nvPr/>
          </p:nvSpPr>
          <p:spPr bwMode="auto">
            <a:xfrm flipH="1">
              <a:off x="2144712" y="4321175"/>
              <a:ext cx="152400" cy="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65" name="Line 26"/>
            <p:cNvSpPr>
              <a:spLocks noChangeShapeType="1"/>
            </p:cNvSpPr>
            <p:nvPr/>
          </p:nvSpPr>
          <p:spPr bwMode="auto">
            <a:xfrm flipH="1">
              <a:off x="2144712" y="4625975"/>
              <a:ext cx="152400" cy="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66" name="Rectangle 65"/>
            <p:cNvSpPr>
              <a:spLocks noChangeArrowheads="1"/>
            </p:cNvSpPr>
            <p:nvPr/>
          </p:nvSpPr>
          <p:spPr bwMode="auto">
            <a:xfrm>
              <a:off x="1519237" y="952500"/>
              <a:ext cx="488950" cy="4108450"/>
            </a:xfrm>
            <a:prstGeom prst="rect">
              <a:avLst/>
            </a:prstGeom>
            <a:noFill/>
            <a:ln w="9525">
              <a:noFill/>
              <a:miter lim="800000"/>
              <a:headEnd/>
              <a:tailEnd/>
            </a:ln>
            <a:effectLst/>
          </p:spPr>
          <p:txBody>
            <a:bodyPr wrap="none" lIns="92075" tIns="46038" rIns="92075" bIns="46038">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r>
                <a:rPr lang="en-US"/>
                <a:t>10</a:t>
              </a:r>
            </a:p>
            <a:p>
              <a:r>
                <a:rPr lang="en-US"/>
                <a:t>  9</a:t>
              </a:r>
            </a:p>
            <a:p>
              <a:r>
                <a:rPr lang="en-US"/>
                <a:t>  8</a:t>
              </a:r>
            </a:p>
            <a:p>
              <a:r>
                <a:rPr lang="en-US"/>
                <a:t>  7</a:t>
              </a:r>
            </a:p>
            <a:p>
              <a:r>
                <a:rPr lang="en-US"/>
                <a:t>  6</a:t>
              </a:r>
            </a:p>
            <a:p>
              <a:r>
                <a:rPr lang="en-US"/>
                <a:t>  5</a:t>
              </a:r>
            </a:p>
            <a:p>
              <a:r>
                <a:rPr lang="en-US"/>
                <a:t>  4</a:t>
              </a:r>
            </a:p>
            <a:p>
              <a:r>
                <a:rPr lang="en-US"/>
                <a:t>  3</a:t>
              </a:r>
            </a:p>
            <a:p>
              <a:r>
                <a:rPr lang="en-US"/>
                <a:t>  2</a:t>
              </a:r>
            </a:p>
            <a:p>
              <a:r>
                <a:rPr lang="en-US"/>
                <a:t>  1</a:t>
              </a:r>
            </a:p>
            <a:p>
              <a:r>
                <a:rPr lang="en-US"/>
                <a:t>  0</a:t>
              </a:r>
            </a:p>
          </p:txBody>
        </p:sp>
        <p:sp>
          <p:nvSpPr>
            <p:cNvPr id="67" name="Line 28"/>
            <p:cNvSpPr>
              <a:spLocks noChangeShapeType="1"/>
            </p:cNvSpPr>
            <p:nvPr/>
          </p:nvSpPr>
          <p:spPr bwMode="auto">
            <a:xfrm flipH="1">
              <a:off x="2754312" y="2873375"/>
              <a:ext cx="5029200" cy="0"/>
            </a:xfrm>
            <a:prstGeom prst="line">
              <a:avLst/>
            </a:prstGeom>
            <a:noFill/>
            <a:ln w="12700">
              <a:solidFill>
                <a:schemeClr val="hlink"/>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68" name="Rectangle 67"/>
            <p:cNvSpPr>
              <a:spLocks noChangeArrowheads="1"/>
            </p:cNvSpPr>
            <p:nvPr/>
          </p:nvSpPr>
          <p:spPr bwMode="auto">
            <a:xfrm>
              <a:off x="4567237" y="5448300"/>
              <a:ext cx="785813" cy="457200"/>
            </a:xfrm>
            <a:prstGeom prst="rect">
              <a:avLst/>
            </a:prstGeom>
            <a:noFill/>
            <a:ln w="9525">
              <a:noFill/>
              <a:miter lim="800000"/>
              <a:headEnd/>
              <a:tailEnd/>
            </a:ln>
            <a:effectLst/>
          </p:spPr>
          <p:txBody>
            <a:bodyPr wrap="none" lIns="92075" tIns="46038" rIns="92075" bIns="46038">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r>
                <a:rPr lang="en-US"/>
                <a:t>     X</a:t>
              </a:r>
            </a:p>
          </p:txBody>
        </p:sp>
        <p:sp>
          <p:nvSpPr>
            <p:cNvPr id="69" name="Rectangle 68"/>
            <p:cNvSpPr>
              <a:spLocks noChangeArrowheads="1"/>
            </p:cNvSpPr>
            <p:nvPr/>
          </p:nvSpPr>
          <p:spPr bwMode="auto">
            <a:xfrm>
              <a:off x="757237" y="2628900"/>
              <a:ext cx="633413" cy="457200"/>
            </a:xfrm>
            <a:prstGeom prst="rect">
              <a:avLst/>
            </a:prstGeom>
            <a:noFill/>
            <a:ln w="9525">
              <a:noFill/>
              <a:miter lim="800000"/>
              <a:headEnd/>
              <a:tailEnd/>
            </a:ln>
            <a:effectLst/>
          </p:spPr>
          <p:txBody>
            <a:bodyPr wrap="none" lIns="92075" tIns="46038" rIns="92075" bIns="46038">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r>
                <a:rPr lang="en-US"/>
                <a:t>   Y</a:t>
              </a:r>
            </a:p>
          </p:txBody>
        </p:sp>
        <p:sp>
          <p:nvSpPr>
            <p:cNvPr id="70" name="Oval 69"/>
            <p:cNvSpPr>
              <a:spLocks noChangeArrowheads="1"/>
            </p:cNvSpPr>
            <p:nvPr/>
          </p:nvSpPr>
          <p:spPr bwMode="auto">
            <a:xfrm>
              <a:off x="2913062" y="1203325"/>
              <a:ext cx="63500" cy="635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71" name="Oval 70"/>
            <p:cNvSpPr>
              <a:spLocks noChangeArrowheads="1"/>
            </p:cNvSpPr>
            <p:nvPr/>
          </p:nvSpPr>
          <p:spPr bwMode="auto">
            <a:xfrm>
              <a:off x="2913062" y="1584325"/>
              <a:ext cx="63500" cy="635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72" name="Oval 71"/>
            <p:cNvSpPr>
              <a:spLocks noChangeArrowheads="1"/>
            </p:cNvSpPr>
            <p:nvPr/>
          </p:nvSpPr>
          <p:spPr bwMode="auto">
            <a:xfrm>
              <a:off x="3370262" y="1584325"/>
              <a:ext cx="63500" cy="635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73" name="Oval 72"/>
            <p:cNvSpPr>
              <a:spLocks noChangeArrowheads="1"/>
            </p:cNvSpPr>
            <p:nvPr/>
          </p:nvSpPr>
          <p:spPr bwMode="auto">
            <a:xfrm>
              <a:off x="3979862" y="1203325"/>
              <a:ext cx="63500" cy="635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74" name="Oval 73"/>
            <p:cNvSpPr>
              <a:spLocks noChangeArrowheads="1"/>
            </p:cNvSpPr>
            <p:nvPr/>
          </p:nvSpPr>
          <p:spPr bwMode="auto">
            <a:xfrm>
              <a:off x="3751262" y="2727325"/>
              <a:ext cx="63500" cy="635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75" name="Oval 74"/>
            <p:cNvSpPr>
              <a:spLocks noChangeArrowheads="1"/>
            </p:cNvSpPr>
            <p:nvPr/>
          </p:nvSpPr>
          <p:spPr bwMode="auto">
            <a:xfrm>
              <a:off x="5503862" y="2041525"/>
              <a:ext cx="63500" cy="635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76" name="Oval 75"/>
            <p:cNvSpPr>
              <a:spLocks noChangeArrowheads="1"/>
            </p:cNvSpPr>
            <p:nvPr/>
          </p:nvSpPr>
          <p:spPr bwMode="auto">
            <a:xfrm>
              <a:off x="7332662" y="1736725"/>
              <a:ext cx="63500" cy="635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77" name="Oval 76"/>
            <p:cNvSpPr>
              <a:spLocks noChangeArrowheads="1"/>
            </p:cNvSpPr>
            <p:nvPr/>
          </p:nvSpPr>
          <p:spPr bwMode="auto">
            <a:xfrm>
              <a:off x="3446462" y="3870325"/>
              <a:ext cx="63500" cy="635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78" name="Oval 77"/>
            <p:cNvSpPr>
              <a:spLocks noChangeArrowheads="1"/>
            </p:cNvSpPr>
            <p:nvPr/>
          </p:nvSpPr>
          <p:spPr bwMode="auto">
            <a:xfrm>
              <a:off x="4589462" y="4022725"/>
              <a:ext cx="63500" cy="635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79" name="Oval 78"/>
            <p:cNvSpPr>
              <a:spLocks noChangeArrowheads="1"/>
            </p:cNvSpPr>
            <p:nvPr/>
          </p:nvSpPr>
          <p:spPr bwMode="auto">
            <a:xfrm>
              <a:off x="5656262" y="3565525"/>
              <a:ext cx="63500" cy="635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80" name="Oval 79"/>
            <p:cNvSpPr>
              <a:spLocks noChangeArrowheads="1"/>
            </p:cNvSpPr>
            <p:nvPr/>
          </p:nvSpPr>
          <p:spPr bwMode="auto">
            <a:xfrm>
              <a:off x="6570662" y="1736725"/>
              <a:ext cx="63500" cy="635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81" name="Oval 80"/>
            <p:cNvSpPr>
              <a:spLocks noChangeArrowheads="1"/>
            </p:cNvSpPr>
            <p:nvPr/>
          </p:nvSpPr>
          <p:spPr bwMode="auto">
            <a:xfrm>
              <a:off x="4589462" y="2117725"/>
              <a:ext cx="63500" cy="635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82" name="Oval 81"/>
            <p:cNvSpPr>
              <a:spLocks noChangeArrowheads="1"/>
            </p:cNvSpPr>
            <p:nvPr/>
          </p:nvSpPr>
          <p:spPr bwMode="auto">
            <a:xfrm>
              <a:off x="5122862" y="1508125"/>
              <a:ext cx="63500" cy="635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83" name="Oval 82"/>
            <p:cNvSpPr>
              <a:spLocks noChangeArrowheads="1"/>
            </p:cNvSpPr>
            <p:nvPr/>
          </p:nvSpPr>
          <p:spPr bwMode="auto">
            <a:xfrm>
              <a:off x="6189662" y="4098925"/>
              <a:ext cx="63500" cy="635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20" name="Oval 119"/>
            <p:cNvSpPr>
              <a:spLocks noChangeArrowheads="1"/>
            </p:cNvSpPr>
            <p:nvPr/>
          </p:nvSpPr>
          <p:spPr bwMode="auto">
            <a:xfrm>
              <a:off x="6265862" y="3184525"/>
              <a:ext cx="63500" cy="635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21" name="Oval 120"/>
            <p:cNvSpPr>
              <a:spLocks noChangeArrowheads="1"/>
            </p:cNvSpPr>
            <p:nvPr/>
          </p:nvSpPr>
          <p:spPr bwMode="auto">
            <a:xfrm>
              <a:off x="5351462" y="3260725"/>
              <a:ext cx="63500" cy="635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22" name="Oval 121"/>
            <p:cNvSpPr>
              <a:spLocks noChangeArrowheads="1"/>
            </p:cNvSpPr>
            <p:nvPr/>
          </p:nvSpPr>
          <p:spPr bwMode="auto">
            <a:xfrm>
              <a:off x="4437062" y="3108325"/>
              <a:ext cx="63500" cy="635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23" name="Oval 122"/>
            <p:cNvSpPr>
              <a:spLocks noChangeArrowheads="1"/>
            </p:cNvSpPr>
            <p:nvPr/>
          </p:nvSpPr>
          <p:spPr bwMode="auto">
            <a:xfrm>
              <a:off x="7027862" y="3108325"/>
              <a:ext cx="63500" cy="635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24" name="Oval 123"/>
            <p:cNvSpPr>
              <a:spLocks noChangeArrowheads="1"/>
            </p:cNvSpPr>
            <p:nvPr/>
          </p:nvSpPr>
          <p:spPr bwMode="auto">
            <a:xfrm>
              <a:off x="7180262" y="3794125"/>
              <a:ext cx="63500" cy="635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25" name="Oval 124"/>
            <p:cNvSpPr>
              <a:spLocks noChangeArrowheads="1"/>
            </p:cNvSpPr>
            <p:nvPr/>
          </p:nvSpPr>
          <p:spPr bwMode="auto">
            <a:xfrm>
              <a:off x="2913062" y="3489325"/>
              <a:ext cx="63500" cy="635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a:bodyPr>
          <a:lstStyle/>
          <a:p>
            <a:r>
              <a:rPr lang="en-US" b="1" dirty="0" smtClean="0">
                <a:solidFill>
                  <a:srgbClr val="4DB14B"/>
                </a:solidFill>
                <a:latin typeface="Times New Roman" pitchFamily="18" charset="0"/>
                <a:cs typeface="Times New Roman" pitchFamily="18" charset="0"/>
              </a:rPr>
              <a:t>Strong Positive Correlation</a:t>
            </a:r>
            <a:endParaRPr lang="en-US" b="1" dirty="0">
              <a:solidFill>
                <a:srgbClr val="4DB14B"/>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9</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grpSp>
        <p:nvGrpSpPr>
          <p:cNvPr id="140" name="Group 139"/>
          <p:cNvGrpSpPr/>
          <p:nvPr/>
        </p:nvGrpSpPr>
        <p:grpSpPr>
          <a:xfrm>
            <a:off x="757237" y="952500"/>
            <a:ext cx="7629525" cy="4953000"/>
            <a:chOff x="757237" y="952500"/>
            <a:chExt cx="7629525" cy="4953000"/>
          </a:xfrm>
        </p:grpSpPr>
        <p:sp>
          <p:nvSpPr>
            <p:cNvPr id="84" name="Rectangle 83"/>
            <p:cNvSpPr>
              <a:spLocks noChangeArrowheads="1"/>
            </p:cNvSpPr>
            <p:nvPr/>
          </p:nvSpPr>
          <p:spPr bwMode="auto">
            <a:xfrm>
              <a:off x="2303462" y="1127125"/>
              <a:ext cx="6083300" cy="3644900"/>
            </a:xfrm>
            <a:prstGeom prst="rect">
              <a:avLst/>
            </a:prstGeom>
            <a:solidFill>
              <a:srgbClr val="C0C0C0"/>
            </a:solidFill>
            <a:ln w="12700">
              <a:solidFill>
                <a:schemeClr val="tx1"/>
              </a:solidFill>
              <a:miter lim="800000"/>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85" name="Line 4"/>
            <p:cNvSpPr>
              <a:spLocks noChangeShapeType="1"/>
            </p:cNvSpPr>
            <p:nvPr/>
          </p:nvSpPr>
          <p:spPr bwMode="auto">
            <a:xfrm>
              <a:off x="5116512" y="4778375"/>
              <a:ext cx="0" cy="15240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86" name="Line 5"/>
            <p:cNvSpPr>
              <a:spLocks noChangeShapeType="1"/>
            </p:cNvSpPr>
            <p:nvPr/>
          </p:nvSpPr>
          <p:spPr bwMode="auto">
            <a:xfrm>
              <a:off x="4583112" y="4778375"/>
              <a:ext cx="0" cy="15240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87" name="Line 6"/>
            <p:cNvSpPr>
              <a:spLocks noChangeShapeType="1"/>
            </p:cNvSpPr>
            <p:nvPr/>
          </p:nvSpPr>
          <p:spPr bwMode="auto">
            <a:xfrm>
              <a:off x="5649912" y="4778375"/>
              <a:ext cx="0" cy="15240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88" name="Line 7"/>
            <p:cNvSpPr>
              <a:spLocks noChangeShapeType="1"/>
            </p:cNvSpPr>
            <p:nvPr/>
          </p:nvSpPr>
          <p:spPr bwMode="auto">
            <a:xfrm>
              <a:off x="6183312" y="4778375"/>
              <a:ext cx="0" cy="15240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89" name="Line 8"/>
            <p:cNvSpPr>
              <a:spLocks noChangeShapeType="1"/>
            </p:cNvSpPr>
            <p:nvPr/>
          </p:nvSpPr>
          <p:spPr bwMode="auto">
            <a:xfrm>
              <a:off x="6716712" y="4778375"/>
              <a:ext cx="0" cy="15240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90" name="Line 9"/>
            <p:cNvSpPr>
              <a:spLocks noChangeShapeType="1"/>
            </p:cNvSpPr>
            <p:nvPr/>
          </p:nvSpPr>
          <p:spPr bwMode="auto">
            <a:xfrm>
              <a:off x="7326312" y="4778375"/>
              <a:ext cx="0" cy="15240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91" name="Line 10"/>
            <p:cNvSpPr>
              <a:spLocks noChangeShapeType="1"/>
            </p:cNvSpPr>
            <p:nvPr/>
          </p:nvSpPr>
          <p:spPr bwMode="auto">
            <a:xfrm>
              <a:off x="7935912" y="4778375"/>
              <a:ext cx="0" cy="15240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92" name="Line 11"/>
            <p:cNvSpPr>
              <a:spLocks noChangeShapeType="1"/>
            </p:cNvSpPr>
            <p:nvPr/>
          </p:nvSpPr>
          <p:spPr bwMode="auto">
            <a:xfrm>
              <a:off x="4049712" y="4778375"/>
              <a:ext cx="0" cy="15240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93" name="Line 12"/>
            <p:cNvSpPr>
              <a:spLocks noChangeShapeType="1"/>
            </p:cNvSpPr>
            <p:nvPr/>
          </p:nvSpPr>
          <p:spPr bwMode="auto">
            <a:xfrm>
              <a:off x="3516312" y="4778375"/>
              <a:ext cx="0" cy="15240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94" name="Line 13"/>
            <p:cNvSpPr>
              <a:spLocks noChangeShapeType="1"/>
            </p:cNvSpPr>
            <p:nvPr/>
          </p:nvSpPr>
          <p:spPr bwMode="auto">
            <a:xfrm>
              <a:off x="2982912" y="4778375"/>
              <a:ext cx="0" cy="15240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95" name="Line 14"/>
            <p:cNvSpPr>
              <a:spLocks noChangeShapeType="1"/>
            </p:cNvSpPr>
            <p:nvPr/>
          </p:nvSpPr>
          <p:spPr bwMode="auto">
            <a:xfrm>
              <a:off x="2449512" y="4778375"/>
              <a:ext cx="0" cy="15240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96" name="Rectangle 95"/>
            <p:cNvSpPr>
              <a:spLocks noChangeArrowheads="1"/>
            </p:cNvSpPr>
            <p:nvPr/>
          </p:nvSpPr>
          <p:spPr bwMode="auto">
            <a:xfrm>
              <a:off x="2128837" y="5067300"/>
              <a:ext cx="6127750" cy="457200"/>
            </a:xfrm>
            <a:prstGeom prst="rect">
              <a:avLst/>
            </a:prstGeom>
            <a:noFill/>
            <a:ln w="9525">
              <a:noFill/>
              <a:miter lim="800000"/>
              <a:headEnd/>
              <a:tailEnd/>
            </a:ln>
            <a:effectLst/>
          </p:spPr>
          <p:txBody>
            <a:bodyPr wrap="none" lIns="92075" tIns="46038" rIns="92075" bIns="46038">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r>
                <a:rPr lang="en-US"/>
                <a:t>  0     1     2      3    4     5     6     7     8      9      10</a:t>
              </a:r>
            </a:p>
          </p:txBody>
        </p:sp>
        <p:sp>
          <p:nvSpPr>
            <p:cNvPr id="97" name="Line 16"/>
            <p:cNvSpPr>
              <a:spLocks noChangeShapeType="1"/>
            </p:cNvSpPr>
            <p:nvPr/>
          </p:nvSpPr>
          <p:spPr bwMode="auto">
            <a:xfrm flipH="1">
              <a:off x="2144712" y="1577975"/>
              <a:ext cx="152400" cy="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98" name="Line 17"/>
            <p:cNvSpPr>
              <a:spLocks noChangeShapeType="1"/>
            </p:cNvSpPr>
            <p:nvPr/>
          </p:nvSpPr>
          <p:spPr bwMode="auto">
            <a:xfrm flipH="1">
              <a:off x="2144712" y="1196975"/>
              <a:ext cx="152400" cy="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99" name="Line 18"/>
            <p:cNvSpPr>
              <a:spLocks noChangeShapeType="1"/>
            </p:cNvSpPr>
            <p:nvPr/>
          </p:nvSpPr>
          <p:spPr bwMode="auto">
            <a:xfrm flipH="1">
              <a:off x="2144712" y="1958975"/>
              <a:ext cx="152400" cy="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00" name="Line 19"/>
            <p:cNvSpPr>
              <a:spLocks noChangeShapeType="1"/>
            </p:cNvSpPr>
            <p:nvPr/>
          </p:nvSpPr>
          <p:spPr bwMode="auto">
            <a:xfrm flipH="1">
              <a:off x="2144712" y="2263775"/>
              <a:ext cx="152400" cy="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01" name="Line 20"/>
            <p:cNvSpPr>
              <a:spLocks noChangeShapeType="1"/>
            </p:cNvSpPr>
            <p:nvPr/>
          </p:nvSpPr>
          <p:spPr bwMode="auto">
            <a:xfrm flipH="1">
              <a:off x="2144712" y="2568575"/>
              <a:ext cx="152400" cy="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02" name="Line 21"/>
            <p:cNvSpPr>
              <a:spLocks noChangeShapeType="1"/>
            </p:cNvSpPr>
            <p:nvPr/>
          </p:nvSpPr>
          <p:spPr bwMode="auto">
            <a:xfrm flipH="1">
              <a:off x="2144712" y="2873375"/>
              <a:ext cx="152400" cy="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03" name="Line 22"/>
            <p:cNvSpPr>
              <a:spLocks noChangeShapeType="1"/>
            </p:cNvSpPr>
            <p:nvPr/>
          </p:nvSpPr>
          <p:spPr bwMode="auto">
            <a:xfrm flipH="1">
              <a:off x="2144712" y="3254375"/>
              <a:ext cx="152400" cy="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04" name="Line 23"/>
            <p:cNvSpPr>
              <a:spLocks noChangeShapeType="1"/>
            </p:cNvSpPr>
            <p:nvPr/>
          </p:nvSpPr>
          <p:spPr bwMode="auto">
            <a:xfrm flipH="1">
              <a:off x="2144712" y="3635375"/>
              <a:ext cx="152400" cy="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05" name="Line 24"/>
            <p:cNvSpPr>
              <a:spLocks noChangeShapeType="1"/>
            </p:cNvSpPr>
            <p:nvPr/>
          </p:nvSpPr>
          <p:spPr bwMode="auto">
            <a:xfrm flipH="1">
              <a:off x="2144712" y="3940175"/>
              <a:ext cx="152400" cy="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06" name="Line 25"/>
            <p:cNvSpPr>
              <a:spLocks noChangeShapeType="1"/>
            </p:cNvSpPr>
            <p:nvPr/>
          </p:nvSpPr>
          <p:spPr bwMode="auto">
            <a:xfrm flipH="1">
              <a:off x="2144712" y="4321175"/>
              <a:ext cx="152400" cy="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07" name="Line 26"/>
            <p:cNvSpPr>
              <a:spLocks noChangeShapeType="1"/>
            </p:cNvSpPr>
            <p:nvPr/>
          </p:nvSpPr>
          <p:spPr bwMode="auto">
            <a:xfrm flipH="1">
              <a:off x="2144712" y="4625975"/>
              <a:ext cx="152400" cy="0"/>
            </a:xfrm>
            <a:prstGeom prst="line">
              <a:avLst/>
            </a:prstGeom>
            <a:noFill/>
            <a:ln w="12700">
              <a:solidFill>
                <a:schemeClr val="tx1"/>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08" name="Rectangle 107"/>
            <p:cNvSpPr>
              <a:spLocks noChangeArrowheads="1"/>
            </p:cNvSpPr>
            <p:nvPr/>
          </p:nvSpPr>
          <p:spPr bwMode="auto">
            <a:xfrm>
              <a:off x="1519237" y="952500"/>
              <a:ext cx="488950" cy="4108450"/>
            </a:xfrm>
            <a:prstGeom prst="rect">
              <a:avLst/>
            </a:prstGeom>
            <a:noFill/>
            <a:ln w="9525">
              <a:noFill/>
              <a:miter lim="800000"/>
              <a:headEnd/>
              <a:tailEnd/>
            </a:ln>
            <a:effectLst/>
          </p:spPr>
          <p:txBody>
            <a:bodyPr wrap="none" lIns="92075" tIns="46038" rIns="92075" bIns="46038">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r>
                <a:rPr lang="en-US"/>
                <a:t>10</a:t>
              </a:r>
            </a:p>
            <a:p>
              <a:r>
                <a:rPr lang="en-US"/>
                <a:t>  9</a:t>
              </a:r>
            </a:p>
            <a:p>
              <a:r>
                <a:rPr lang="en-US"/>
                <a:t>  8</a:t>
              </a:r>
            </a:p>
            <a:p>
              <a:r>
                <a:rPr lang="en-US"/>
                <a:t>  7</a:t>
              </a:r>
            </a:p>
            <a:p>
              <a:r>
                <a:rPr lang="en-US"/>
                <a:t>  6</a:t>
              </a:r>
            </a:p>
            <a:p>
              <a:r>
                <a:rPr lang="en-US"/>
                <a:t>  5</a:t>
              </a:r>
            </a:p>
            <a:p>
              <a:r>
                <a:rPr lang="en-US"/>
                <a:t>  4</a:t>
              </a:r>
            </a:p>
            <a:p>
              <a:r>
                <a:rPr lang="en-US"/>
                <a:t>  3</a:t>
              </a:r>
            </a:p>
            <a:p>
              <a:r>
                <a:rPr lang="en-US"/>
                <a:t>  2</a:t>
              </a:r>
            </a:p>
            <a:p>
              <a:r>
                <a:rPr lang="en-US"/>
                <a:t>  1</a:t>
              </a:r>
            </a:p>
            <a:p>
              <a:r>
                <a:rPr lang="en-US"/>
                <a:t>  0</a:t>
              </a:r>
            </a:p>
          </p:txBody>
        </p:sp>
        <p:sp>
          <p:nvSpPr>
            <p:cNvPr id="109" name="Line 28"/>
            <p:cNvSpPr>
              <a:spLocks noChangeShapeType="1"/>
            </p:cNvSpPr>
            <p:nvPr/>
          </p:nvSpPr>
          <p:spPr bwMode="auto">
            <a:xfrm flipV="1">
              <a:off x="2830512" y="1196975"/>
              <a:ext cx="5029200" cy="3124200"/>
            </a:xfrm>
            <a:prstGeom prst="line">
              <a:avLst/>
            </a:prstGeom>
            <a:noFill/>
            <a:ln w="12700">
              <a:solidFill>
                <a:schemeClr val="hlink"/>
              </a:solidFill>
              <a:round/>
              <a:headEnd type="none" w="sm" len="sm"/>
              <a:tailEnd type="none" w="sm" len="sm"/>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10" name="Rectangle 109"/>
            <p:cNvSpPr>
              <a:spLocks noChangeArrowheads="1"/>
            </p:cNvSpPr>
            <p:nvPr/>
          </p:nvSpPr>
          <p:spPr bwMode="auto">
            <a:xfrm>
              <a:off x="4567237" y="5448300"/>
              <a:ext cx="785813" cy="457200"/>
            </a:xfrm>
            <a:prstGeom prst="rect">
              <a:avLst/>
            </a:prstGeom>
            <a:noFill/>
            <a:ln w="9525">
              <a:noFill/>
              <a:miter lim="800000"/>
              <a:headEnd/>
              <a:tailEnd/>
            </a:ln>
            <a:effectLst/>
          </p:spPr>
          <p:txBody>
            <a:bodyPr wrap="none" lIns="92075" tIns="46038" rIns="92075" bIns="46038">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r>
                <a:rPr lang="en-US"/>
                <a:t>     X</a:t>
              </a:r>
            </a:p>
          </p:txBody>
        </p:sp>
        <p:sp>
          <p:nvSpPr>
            <p:cNvPr id="111" name="Rectangle 110"/>
            <p:cNvSpPr>
              <a:spLocks noChangeArrowheads="1"/>
            </p:cNvSpPr>
            <p:nvPr/>
          </p:nvSpPr>
          <p:spPr bwMode="auto">
            <a:xfrm>
              <a:off x="757237" y="2628900"/>
              <a:ext cx="633413" cy="457200"/>
            </a:xfrm>
            <a:prstGeom prst="rect">
              <a:avLst/>
            </a:prstGeom>
            <a:noFill/>
            <a:ln w="9525">
              <a:noFill/>
              <a:miter lim="800000"/>
              <a:headEnd/>
              <a:tailEnd/>
            </a:ln>
            <a:effectLst/>
          </p:spPr>
          <p:txBody>
            <a:bodyPr wrap="none" lIns="92075" tIns="46038" rIns="92075" bIns="46038">
              <a:spAutoFit/>
            </a:bodyP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r>
                <a:rPr lang="en-US"/>
                <a:t>   Y</a:t>
              </a:r>
            </a:p>
          </p:txBody>
        </p:sp>
        <p:sp>
          <p:nvSpPr>
            <p:cNvPr id="112" name="Oval 111"/>
            <p:cNvSpPr>
              <a:spLocks noChangeArrowheads="1"/>
            </p:cNvSpPr>
            <p:nvPr/>
          </p:nvSpPr>
          <p:spPr bwMode="auto">
            <a:xfrm>
              <a:off x="4056062" y="3260725"/>
              <a:ext cx="139700" cy="635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13" name="Oval 112"/>
            <p:cNvSpPr>
              <a:spLocks noChangeArrowheads="1"/>
            </p:cNvSpPr>
            <p:nvPr/>
          </p:nvSpPr>
          <p:spPr bwMode="auto">
            <a:xfrm>
              <a:off x="4741862" y="2879725"/>
              <a:ext cx="139700" cy="635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14" name="Oval 113"/>
            <p:cNvSpPr>
              <a:spLocks noChangeArrowheads="1"/>
            </p:cNvSpPr>
            <p:nvPr/>
          </p:nvSpPr>
          <p:spPr bwMode="auto">
            <a:xfrm>
              <a:off x="4894262" y="2727325"/>
              <a:ext cx="139700" cy="635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15" name="Oval 114"/>
            <p:cNvSpPr>
              <a:spLocks noChangeArrowheads="1"/>
            </p:cNvSpPr>
            <p:nvPr/>
          </p:nvSpPr>
          <p:spPr bwMode="auto">
            <a:xfrm>
              <a:off x="4513262" y="3184525"/>
              <a:ext cx="139700" cy="635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16" name="Oval 115"/>
            <p:cNvSpPr>
              <a:spLocks noChangeArrowheads="1"/>
            </p:cNvSpPr>
            <p:nvPr/>
          </p:nvSpPr>
          <p:spPr bwMode="auto">
            <a:xfrm>
              <a:off x="3522662" y="3489325"/>
              <a:ext cx="139700" cy="635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17" name="Oval 116"/>
            <p:cNvSpPr>
              <a:spLocks noChangeArrowheads="1"/>
            </p:cNvSpPr>
            <p:nvPr/>
          </p:nvSpPr>
          <p:spPr bwMode="auto">
            <a:xfrm>
              <a:off x="6418262" y="1812925"/>
              <a:ext cx="139700" cy="635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18" name="Oval 117"/>
            <p:cNvSpPr>
              <a:spLocks noChangeArrowheads="1"/>
            </p:cNvSpPr>
            <p:nvPr/>
          </p:nvSpPr>
          <p:spPr bwMode="auto">
            <a:xfrm>
              <a:off x="6418262" y="2041525"/>
              <a:ext cx="139700" cy="635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19" name="Oval 118"/>
            <p:cNvSpPr>
              <a:spLocks noChangeArrowheads="1"/>
            </p:cNvSpPr>
            <p:nvPr/>
          </p:nvSpPr>
          <p:spPr bwMode="auto">
            <a:xfrm>
              <a:off x="5199062" y="2574925"/>
              <a:ext cx="139700" cy="635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26" name="Oval 125"/>
            <p:cNvSpPr>
              <a:spLocks noChangeArrowheads="1"/>
            </p:cNvSpPr>
            <p:nvPr/>
          </p:nvSpPr>
          <p:spPr bwMode="auto">
            <a:xfrm>
              <a:off x="5275262" y="2879725"/>
              <a:ext cx="139700" cy="635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27" name="Oval 126"/>
            <p:cNvSpPr>
              <a:spLocks noChangeArrowheads="1"/>
            </p:cNvSpPr>
            <p:nvPr/>
          </p:nvSpPr>
          <p:spPr bwMode="auto">
            <a:xfrm>
              <a:off x="5427662" y="2422525"/>
              <a:ext cx="139700" cy="635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28" name="Oval 127"/>
            <p:cNvSpPr>
              <a:spLocks noChangeArrowheads="1"/>
            </p:cNvSpPr>
            <p:nvPr/>
          </p:nvSpPr>
          <p:spPr bwMode="auto">
            <a:xfrm>
              <a:off x="5503862" y="2803525"/>
              <a:ext cx="139700" cy="635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29" name="Oval 128"/>
            <p:cNvSpPr>
              <a:spLocks noChangeArrowheads="1"/>
            </p:cNvSpPr>
            <p:nvPr/>
          </p:nvSpPr>
          <p:spPr bwMode="auto">
            <a:xfrm>
              <a:off x="6418262" y="2346325"/>
              <a:ext cx="139700" cy="635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30" name="Oval 129"/>
            <p:cNvSpPr>
              <a:spLocks noChangeArrowheads="1"/>
            </p:cNvSpPr>
            <p:nvPr/>
          </p:nvSpPr>
          <p:spPr bwMode="auto">
            <a:xfrm>
              <a:off x="5884862" y="2498725"/>
              <a:ext cx="139700" cy="635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31" name="Oval 130"/>
            <p:cNvSpPr>
              <a:spLocks noChangeArrowheads="1"/>
            </p:cNvSpPr>
            <p:nvPr/>
          </p:nvSpPr>
          <p:spPr bwMode="auto">
            <a:xfrm>
              <a:off x="7180262" y="1812925"/>
              <a:ext cx="139700" cy="635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32" name="Oval 131"/>
            <p:cNvSpPr>
              <a:spLocks noChangeArrowheads="1"/>
            </p:cNvSpPr>
            <p:nvPr/>
          </p:nvSpPr>
          <p:spPr bwMode="auto">
            <a:xfrm>
              <a:off x="4894262" y="3032125"/>
              <a:ext cx="139700" cy="635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33" name="Oval 132"/>
            <p:cNvSpPr>
              <a:spLocks noChangeArrowheads="1"/>
            </p:cNvSpPr>
            <p:nvPr/>
          </p:nvSpPr>
          <p:spPr bwMode="auto">
            <a:xfrm>
              <a:off x="5046662" y="3184525"/>
              <a:ext cx="139700" cy="635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34" name="Oval 133"/>
            <p:cNvSpPr>
              <a:spLocks noChangeArrowheads="1"/>
            </p:cNvSpPr>
            <p:nvPr/>
          </p:nvSpPr>
          <p:spPr bwMode="auto">
            <a:xfrm>
              <a:off x="3217862" y="3336925"/>
              <a:ext cx="139700" cy="635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35" name="Oval 134"/>
            <p:cNvSpPr>
              <a:spLocks noChangeArrowheads="1"/>
            </p:cNvSpPr>
            <p:nvPr/>
          </p:nvSpPr>
          <p:spPr bwMode="auto">
            <a:xfrm>
              <a:off x="3598862" y="3870325"/>
              <a:ext cx="139700" cy="635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36" name="Oval 135"/>
            <p:cNvSpPr>
              <a:spLocks noChangeArrowheads="1"/>
            </p:cNvSpPr>
            <p:nvPr/>
          </p:nvSpPr>
          <p:spPr bwMode="auto">
            <a:xfrm>
              <a:off x="4132262" y="3565525"/>
              <a:ext cx="139700" cy="635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37" name="Oval 136"/>
            <p:cNvSpPr>
              <a:spLocks noChangeArrowheads="1"/>
            </p:cNvSpPr>
            <p:nvPr/>
          </p:nvSpPr>
          <p:spPr bwMode="auto">
            <a:xfrm>
              <a:off x="3827462" y="3717925"/>
              <a:ext cx="139700" cy="635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38" name="Oval 137"/>
            <p:cNvSpPr>
              <a:spLocks noChangeArrowheads="1"/>
            </p:cNvSpPr>
            <p:nvPr/>
          </p:nvSpPr>
          <p:spPr bwMode="auto">
            <a:xfrm>
              <a:off x="3065462" y="3870325"/>
              <a:ext cx="139700" cy="635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sp>
          <p:nvSpPr>
            <p:cNvPr id="139" name="Oval 138"/>
            <p:cNvSpPr>
              <a:spLocks noChangeArrowheads="1"/>
            </p:cNvSpPr>
            <p:nvPr/>
          </p:nvSpPr>
          <p:spPr bwMode="auto">
            <a:xfrm>
              <a:off x="3294062" y="4175125"/>
              <a:ext cx="139700" cy="63500"/>
            </a:xfrm>
            <a:prstGeom prst="ellipse">
              <a:avLst/>
            </a:prstGeom>
            <a:solidFill>
              <a:srgbClr val="3366FF"/>
            </a:solidFill>
            <a:ln w="12700">
              <a:solidFill>
                <a:schemeClr val="tx1"/>
              </a:solidFill>
              <a:round/>
              <a:headEnd/>
              <a:tailEnd/>
            </a:ln>
            <a:effectLst/>
          </p:spPr>
          <p:txBody>
            <a:bodyPr wrap="none" anchor="ctr"/>
            <a:ls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5886</TotalTime>
  <Words>2447</Words>
  <Application>Microsoft Office PowerPoint</Application>
  <PresentationFormat>On-screen Show (4:3)</PresentationFormat>
  <Paragraphs>622</Paragraphs>
  <Slides>47</Slides>
  <Notes>46</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47</vt:i4>
      </vt:variant>
    </vt:vector>
  </HeadingPairs>
  <TitlesOfParts>
    <vt:vector size="49" baseType="lpstr">
      <vt:lpstr>Office Theme</vt:lpstr>
      <vt:lpstr>Equation</vt:lpstr>
      <vt:lpstr>Linear Regression  and Correlation</vt:lpstr>
      <vt:lpstr>Goals of the chapter</vt:lpstr>
      <vt:lpstr>Goals of the chapter</vt:lpstr>
      <vt:lpstr>Correlation Analysis</vt:lpstr>
      <vt:lpstr>The Coefficient of Correlation, r</vt:lpstr>
      <vt:lpstr>Perfect Negative Correlation</vt:lpstr>
      <vt:lpstr>Perfect Positive Correlation</vt:lpstr>
      <vt:lpstr>Zero Correlation</vt:lpstr>
      <vt:lpstr>Strong Positive Correlation</vt:lpstr>
      <vt:lpstr>Strength and Direction on Coef. of correlation</vt:lpstr>
      <vt:lpstr>Coefficient of Correlation</vt:lpstr>
      <vt:lpstr>Example 1</vt:lpstr>
      <vt:lpstr>Example 1</vt:lpstr>
      <vt:lpstr>Example 1</vt:lpstr>
      <vt:lpstr>Example 1</vt:lpstr>
      <vt:lpstr>Example 1</vt:lpstr>
      <vt:lpstr>Example 1</vt:lpstr>
      <vt:lpstr>Example 1</vt:lpstr>
      <vt:lpstr>The Coefficient of Determination</vt:lpstr>
      <vt:lpstr>Testing the Significance of the  Correlation Coefficient</vt:lpstr>
      <vt:lpstr>Example 2</vt:lpstr>
      <vt:lpstr>Example 2</vt:lpstr>
      <vt:lpstr>Example 2</vt:lpstr>
      <vt:lpstr>Regression Equation</vt:lpstr>
      <vt:lpstr>Regression Equation</vt:lpstr>
      <vt:lpstr>Regression Equation</vt:lpstr>
      <vt:lpstr>Example 3</vt:lpstr>
      <vt:lpstr>Example 3</vt:lpstr>
      <vt:lpstr>Example 3</vt:lpstr>
      <vt:lpstr>The Standard Error of Estimate</vt:lpstr>
      <vt:lpstr>Example 4</vt:lpstr>
      <vt:lpstr>Example 4</vt:lpstr>
      <vt:lpstr>Example 4</vt:lpstr>
      <vt:lpstr>Assumptions Underlying Linear Regression</vt:lpstr>
      <vt:lpstr>Confidence Interval for Mean of Y, given X</vt:lpstr>
      <vt:lpstr>Prediction Interval for Y, Given X</vt:lpstr>
      <vt:lpstr>Example 5</vt:lpstr>
      <vt:lpstr>Example 5</vt:lpstr>
      <vt:lpstr>Example 5</vt:lpstr>
      <vt:lpstr>More on the Coefficient of Determination</vt:lpstr>
      <vt:lpstr>More on the Coefficient of Determination</vt:lpstr>
      <vt:lpstr>More on the Coefficient of Determination</vt:lpstr>
      <vt:lpstr>More on the Coefficient of Determination</vt:lpstr>
      <vt:lpstr>More on the Coefficient of Determination</vt:lpstr>
      <vt:lpstr>More on the Coefficient of Determination</vt:lpstr>
      <vt:lpstr>More on the Coefficient of Determination</vt:lpstr>
      <vt:lpstr>More on the Coefficient of Determination</vt:lpstr>
    </vt:vector>
  </TitlesOfParts>
  <Company>Home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Discrete Probability Distributions</dc:title>
  <dc:creator>Mong Mara</dc:creator>
  <cp:lastModifiedBy>Mong Mara</cp:lastModifiedBy>
  <cp:revision>239</cp:revision>
  <dcterms:created xsi:type="dcterms:W3CDTF">2010-10-31T03:03:39Z</dcterms:created>
  <dcterms:modified xsi:type="dcterms:W3CDTF">2011-10-02T13:04:51Z</dcterms:modified>
</cp:coreProperties>
</file>